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32"/>
  </p:notesMasterIdLst>
  <p:sldIdLst>
    <p:sldId id="385" r:id="rId2"/>
    <p:sldId id="386" r:id="rId3"/>
    <p:sldId id="355" r:id="rId4"/>
    <p:sldId id="388" r:id="rId5"/>
    <p:sldId id="389" r:id="rId6"/>
    <p:sldId id="390" r:id="rId7"/>
    <p:sldId id="391" r:id="rId8"/>
    <p:sldId id="392" r:id="rId9"/>
    <p:sldId id="393" r:id="rId10"/>
    <p:sldId id="394" r:id="rId11"/>
    <p:sldId id="395" r:id="rId12"/>
    <p:sldId id="396" r:id="rId13"/>
    <p:sldId id="399" r:id="rId14"/>
    <p:sldId id="400" r:id="rId15"/>
    <p:sldId id="401" r:id="rId16"/>
    <p:sldId id="387" r:id="rId17"/>
    <p:sldId id="402" r:id="rId18"/>
    <p:sldId id="403" r:id="rId19"/>
    <p:sldId id="410" r:id="rId20"/>
    <p:sldId id="404" r:id="rId21"/>
    <p:sldId id="405" r:id="rId22"/>
    <p:sldId id="406" r:id="rId23"/>
    <p:sldId id="407" r:id="rId24"/>
    <p:sldId id="408" r:id="rId25"/>
    <p:sldId id="373" r:id="rId26"/>
    <p:sldId id="374" r:id="rId27"/>
    <p:sldId id="375" r:id="rId28"/>
    <p:sldId id="379" r:id="rId29"/>
    <p:sldId id="409" r:id="rId30"/>
    <p:sldId id="352" r:id="rId31"/>
  </p:sldIdLst>
  <p:sldSz cx="9144000" cy="5143500" type="screen16x9"/>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3239">
          <p15:clr>
            <a:srgbClr val="A4A3A4"/>
          </p15:clr>
        </p15:guide>
        <p15:guide id="2" pos="573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77A2D"/>
    <a:srgbClr val="F9A46F"/>
    <a:srgbClr val="A9D18E"/>
    <a:srgbClr val="0099CC"/>
    <a:srgbClr val="007F8E"/>
    <a:srgbClr val="1590FF"/>
    <a:srgbClr val="1F7BE1"/>
    <a:srgbClr val="94DDFE"/>
    <a:srgbClr val="CBEAFD"/>
    <a:srgbClr val="17A0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880"/>
    <p:restoredTop sz="92516" autoAdjust="0"/>
  </p:normalViewPr>
  <p:slideViewPr>
    <p:cSldViewPr showGuides="1">
      <p:cViewPr varScale="1">
        <p:scale>
          <a:sx n="135" d="100"/>
          <a:sy n="135" d="100"/>
        </p:scale>
        <p:origin x="708" y="144"/>
      </p:cViewPr>
      <p:guideLst>
        <p:guide orient="horz" pos="3239"/>
        <p:guide pos="573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066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D11D1C-1081-4E14-A5E4-A1C01A1BFE53}" type="doc">
      <dgm:prSet loTypeId="urn:microsoft.com/office/officeart/2009/3/layout/StepUpProcess" loCatId="process" qsTypeId="urn:microsoft.com/office/officeart/2005/8/quickstyle/simple3" qsCatId="simple" csTypeId="urn:microsoft.com/office/officeart/2005/8/colors/colorful1" csCatId="colorful" phldr="1"/>
      <dgm:spPr/>
      <dgm:t>
        <a:bodyPr/>
        <a:lstStyle/>
        <a:p>
          <a:endParaRPr lang="zh-CN" altLang="en-US"/>
        </a:p>
      </dgm:t>
    </dgm:pt>
    <dgm:pt modelId="{8FB9CBFA-12E0-47AD-BF96-6E324E546F6E}">
      <dgm:prSet/>
      <dgm:spPr/>
      <dgm:t>
        <a:bodyPr/>
        <a:lstStyle/>
        <a:p>
          <a:pPr rtl="0"/>
          <a:endParaRPr lang="zh-CN" dirty="0"/>
        </a:p>
      </dgm:t>
    </dgm:pt>
    <dgm:pt modelId="{10AF5ACF-D243-4BF5-9CEE-6F9C2CF9AC20}" type="parTrans" cxnId="{C4B36199-586B-4960-A091-72A00CA1F6E3}">
      <dgm:prSet/>
      <dgm:spPr/>
      <dgm:t>
        <a:bodyPr/>
        <a:lstStyle/>
        <a:p>
          <a:endParaRPr lang="zh-CN" altLang="en-US"/>
        </a:p>
      </dgm:t>
    </dgm:pt>
    <dgm:pt modelId="{63A98E47-DC89-473A-8B60-EFCF4C5AD664}" type="sibTrans" cxnId="{C4B36199-586B-4960-A091-72A00CA1F6E3}">
      <dgm:prSet/>
      <dgm:spPr/>
      <dgm:t>
        <a:bodyPr/>
        <a:lstStyle/>
        <a:p>
          <a:endParaRPr lang="zh-CN" altLang="en-US"/>
        </a:p>
      </dgm:t>
    </dgm:pt>
    <dgm:pt modelId="{85A00A8A-CA85-4A37-8CCD-8D22775E8260}">
      <dgm:prSet/>
      <dgm:spPr/>
      <dgm:t>
        <a:bodyPr/>
        <a:lstStyle/>
        <a:p>
          <a:pPr rtl="0"/>
          <a:endParaRPr lang="zh-CN" dirty="0"/>
        </a:p>
      </dgm:t>
    </dgm:pt>
    <dgm:pt modelId="{AFD6B326-8A7E-46DA-9934-294ECFF22479}" type="parTrans" cxnId="{B9DC68D4-EDC5-41C0-BF80-12EE23E82C9A}">
      <dgm:prSet/>
      <dgm:spPr/>
      <dgm:t>
        <a:bodyPr/>
        <a:lstStyle/>
        <a:p>
          <a:endParaRPr lang="zh-CN" altLang="en-US"/>
        </a:p>
      </dgm:t>
    </dgm:pt>
    <dgm:pt modelId="{349C24E8-5BF0-43E7-B38E-B615C68401CF}" type="sibTrans" cxnId="{B9DC68D4-EDC5-41C0-BF80-12EE23E82C9A}">
      <dgm:prSet/>
      <dgm:spPr/>
      <dgm:t>
        <a:bodyPr/>
        <a:lstStyle/>
        <a:p>
          <a:endParaRPr lang="zh-CN" altLang="en-US"/>
        </a:p>
      </dgm:t>
    </dgm:pt>
    <dgm:pt modelId="{4637CA90-1007-447C-996A-2870AAFF36A0}">
      <dgm:prSet/>
      <dgm:spPr/>
      <dgm:t>
        <a:bodyPr/>
        <a:lstStyle/>
        <a:p>
          <a:pPr rtl="0"/>
          <a:endParaRPr lang="zh-CN" dirty="0"/>
        </a:p>
      </dgm:t>
    </dgm:pt>
    <dgm:pt modelId="{F1C68AAE-EF5D-4AD5-B11A-2461734B55E8}" type="parTrans" cxnId="{D8F5A8E3-2F51-4EBE-A392-EA2417484F2C}">
      <dgm:prSet/>
      <dgm:spPr/>
      <dgm:t>
        <a:bodyPr/>
        <a:lstStyle/>
        <a:p>
          <a:endParaRPr lang="zh-CN" altLang="en-US"/>
        </a:p>
      </dgm:t>
    </dgm:pt>
    <dgm:pt modelId="{43DFE336-0774-4A79-BCB9-AFAAF1DADD1A}" type="sibTrans" cxnId="{D8F5A8E3-2F51-4EBE-A392-EA2417484F2C}">
      <dgm:prSet/>
      <dgm:spPr/>
      <dgm:t>
        <a:bodyPr/>
        <a:lstStyle/>
        <a:p>
          <a:endParaRPr lang="zh-CN" altLang="en-US"/>
        </a:p>
      </dgm:t>
    </dgm:pt>
    <dgm:pt modelId="{62961F2C-72E3-40CD-AC95-6C5144729BF9}">
      <dgm:prSet/>
      <dgm:spPr/>
      <dgm:t>
        <a:bodyPr/>
        <a:lstStyle/>
        <a:p>
          <a:pPr rtl="0"/>
          <a:endParaRPr lang="zh-CN" dirty="0"/>
        </a:p>
      </dgm:t>
    </dgm:pt>
    <dgm:pt modelId="{6AA6F71D-1B64-44E3-B26C-449927BD5AF0}" type="parTrans" cxnId="{A08487E0-A1D4-4F4E-8BE9-8474F04E1526}">
      <dgm:prSet/>
      <dgm:spPr/>
      <dgm:t>
        <a:bodyPr/>
        <a:lstStyle/>
        <a:p>
          <a:endParaRPr lang="zh-CN" altLang="en-US"/>
        </a:p>
      </dgm:t>
    </dgm:pt>
    <dgm:pt modelId="{F513EAD8-1D7B-4E2D-8E5D-316F763E074B}" type="sibTrans" cxnId="{A08487E0-A1D4-4F4E-8BE9-8474F04E1526}">
      <dgm:prSet/>
      <dgm:spPr/>
      <dgm:t>
        <a:bodyPr/>
        <a:lstStyle/>
        <a:p>
          <a:endParaRPr lang="zh-CN" altLang="en-US"/>
        </a:p>
      </dgm:t>
    </dgm:pt>
    <dgm:pt modelId="{59EEFE0B-F00D-4A6D-A197-2B80C1E42D8A}" type="pres">
      <dgm:prSet presAssocID="{A9D11D1C-1081-4E14-A5E4-A1C01A1BFE53}" presName="rootnode" presStyleCnt="0">
        <dgm:presLayoutVars>
          <dgm:chMax/>
          <dgm:chPref/>
          <dgm:dir/>
          <dgm:animLvl val="lvl"/>
        </dgm:presLayoutVars>
      </dgm:prSet>
      <dgm:spPr/>
      <dgm:t>
        <a:bodyPr/>
        <a:lstStyle/>
        <a:p>
          <a:endParaRPr lang="zh-CN" altLang="en-US"/>
        </a:p>
      </dgm:t>
    </dgm:pt>
    <dgm:pt modelId="{EEF97BAC-0D7D-48F8-91EA-88B7E7B878D9}" type="pres">
      <dgm:prSet presAssocID="{8FB9CBFA-12E0-47AD-BF96-6E324E546F6E}" presName="composite" presStyleCnt="0"/>
      <dgm:spPr/>
    </dgm:pt>
    <dgm:pt modelId="{D7E44C96-7F58-4540-951A-EA18D8555431}" type="pres">
      <dgm:prSet presAssocID="{8FB9CBFA-12E0-47AD-BF96-6E324E546F6E}" presName="LShape" presStyleLbl="alignNode1" presStyleIdx="0" presStyleCnt="7"/>
      <dgm:spPr/>
    </dgm:pt>
    <dgm:pt modelId="{5F00E8F2-CE16-484F-94B6-B09C9E99961F}" type="pres">
      <dgm:prSet presAssocID="{8FB9CBFA-12E0-47AD-BF96-6E324E546F6E}" presName="ParentText" presStyleLbl="revTx" presStyleIdx="0" presStyleCnt="4">
        <dgm:presLayoutVars>
          <dgm:chMax val="0"/>
          <dgm:chPref val="0"/>
          <dgm:bulletEnabled val="1"/>
        </dgm:presLayoutVars>
      </dgm:prSet>
      <dgm:spPr/>
      <dgm:t>
        <a:bodyPr/>
        <a:lstStyle/>
        <a:p>
          <a:endParaRPr lang="zh-CN" altLang="en-US"/>
        </a:p>
      </dgm:t>
    </dgm:pt>
    <dgm:pt modelId="{C8D570B0-85BF-4461-B241-D0A1978AFA92}" type="pres">
      <dgm:prSet presAssocID="{8FB9CBFA-12E0-47AD-BF96-6E324E546F6E}" presName="Triangle" presStyleLbl="alignNode1" presStyleIdx="1" presStyleCnt="7"/>
      <dgm:spPr/>
    </dgm:pt>
    <dgm:pt modelId="{AB372F4B-4892-4AB2-A2E5-3A1932773739}" type="pres">
      <dgm:prSet presAssocID="{63A98E47-DC89-473A-8B60-EFCF4C5AD664}" presName="sibTrans" presStyleCnt="0"/>
      <dgm:spPr/>
    </dgm:pt>
    <dgm:pt modelId="{CE753B63-6E61-4977-B725-62496DD8DD68}" type="pres">
      <dgm:prSet presAssocID="{63A98E47-DC89-473A-8B60-EFCF4C5AD664}" presName="space" presStyleCnt="0"/>
      <dgm:spPr/>
    </dgm:pt>
    <dgm:pt modelId="{1BD778F7-1543-4F6C-8DAA-6CBA7A4C9A9D}" type="pres">
      <dgm:prSet presAssocID="{85A00A8A-CA85-4A37-8CCD-8D22775E8260}" presName="composite" presStyleCnt="0"/>
      <dgm:spPr/>
    </dgm:pt>
    <dgm:pt modelId="{FD8C1A58-0DBC-47DC-9BD6-6918D883E19F}" type="pres">
      <dgm:prSet presAssocID="{85A00A8A-CA85-4A37-8CCD-8D22775E8260}" presName="LShape" presStyleLbl="alignNode1" presStyleIdx="2" presStyleCnt="7"/>
      <dgm:spPr/>
    </dgm:pt>
    <dgm:pt modelId="{FB4901A8-5A00-4A56-8EB7-9E127DD9FD88}" type="pres">
      <dgm:prSet presAssocID="{85A00A8A-CA85-4A37-8CCD-8D22775E8260}" presName="ParentText" presStyleLbl="revTx" presStyleIdx="1" presStyleCnt="4">
        <dgm:presLayoutVars>
          <dgm:chMax val="0"/>
          <dgm:chPref val="0"/>
          <dgm:bulletEnabled val="1"/>
        </dgm:presLayoutVars>
      </dgm:prSet>
      <dgm:spPr/>
      <dgm:t>
        <a:bodyPr/>
        <a:lstStyle/>
        <a:p>
          <a:endParaRPr lang="zh-CN" altLang="en-US"/>
        </a:p>
      </dgm:t>
    </dgm:pt>
    <dgm:pt modelId="{C2FA911B-D32A-451B-AFDB-9FBB1C669682}" type="pres">
      <dgm:prSet presAssocID="{85A00A8A-CA85-4A37-8CCD-8D22775E8260}" presName="Triangle" presStyleLbl="alignNode1" presStyleIdx="3" presStyleCnt="7"/>
      <dgm:spPr/>
    </dgm:pt>
    <dgm:pt modelId="{A758E33C-2346-43CA-958C-0AA6628B8D7E}" type="pres">
      <dgm:prSet presAssocID="{349C24E8-5BF0-43E7-B38E-B615C68401CF}" presName="sibTrans" presStyleCnt="0"/>
      <dgm:spPr/>
    </dgm:pt>
    <dgm:pt modelId="{856368A1-1E22-4DA3-BCFD-A4D8CB4B947D}" type="pres">
      <dgm:prSet presAssocID="{349C24E8-5BF0-43E7-B38E-B615C68401CF}" presName="space" presStyleCnt="0"/>
      <dgm:spPr/>
    </dgm:pt>
    <dgm:pt modelId="{914FEC43-5B7C-4D02-97A6-6009D627BCC9}" type="pres">
      <dgm:prSet presAssocID="{4637CA90-1007-447C-996A-2870AAFF36A0}" presName="composite" presStyleCnt="0"/>
      <dgm:spPr/>
    </dgm:pt>
    <dgm:pt modelId="{386E4349-D186-4206-988A-444AB4ABAFF2}" type="pres">
      <dgm:prSet presAssocID="{4637CA90-1007-447C-996A-2870AAFF36A0}" presName="LShape" presStyleLbl="alignNode1" presStyleIdx="4" presStyleCnt="7"/>
      <dgm:spPr/>
    </dgm:pt>
    <dgm:pt modelId="{5ABF3A8A-409A-441A-A64D-90C9E1B5EBF7}" type="pres">
      <dgm:prSet presAssocID="{4637CA90-1007-447C-996A-2870AAFF36A0}" presName="ParentText" presStyleLbl="revTx" presStyleIdx="2" presStyleCnt="4">
        <dgm:presLayoutVars>
          <dgm:chMax val="0"/>
          <dgm:chPref val="0"/>
          <dgm:bulletEnabled val="1"/>
        </dgm:presLayoutVars>
      </dgm:prSet>
      <dgm:spPr/>
      <dgm:t>
        <a:bodyPr/>
        <a:lstStyle/>
        <a:p>
          <a:endParaRPr lang="zh-CN" altLang="en-US"/>
        </a:p>
      </dgm:t>
    </dgm:pt>
    <dgm:pt modelId="{7401F97E-0F01-4E79-ACEA-4FD0D3D80FF3}" type="pres">
      <dgm:prSet presAssocID="{4637CA90-1007-447C-996A-2870AAFF36A0}" presName="Triangle" presStyleLbl="alignNode1" presStyleIdx="5" presStyleCnt="7"/>
      <dgm:spPr/>
    </dgm:pt>
    <dgm:pt modelId="{E2A4B836-546A-4BAF-A858-A254CC1F2F56}" type="pres">
      <dgm:prSet presAssocID="{43DFE336-0774-4A79-BCB9-AFAAF1DADD1A}" presName="sibTrans" presStyleCnt="0"/>
      <dgm:spPr/>
    </dgm:pt>
    <dgm:pt modelId="{84CA6AA5-E54E-4A75-BF40-68CEFE82465A}" type="pres">
      <dgm:prSet presAssocID="{43DFE336-0774-4A79-BCB9-AFAAF1DADD1A}" presName="space" presStyleCnt="0"/>
      <dgm:spPr/>
    </dgm:pt>
    <dgm:pt modelId="{D7C62477-4429-4F31-8D26-414BB95CD285}" type="pres">
      <dgm:prSet presAssocID="{62961F2C-72E3-40CD-AC95-6C5144729BF9}" presName="composite" presStyleCnt="0"/>
      <dgm:spPr/>
    </dgm:pt>
    <dgm:pt modelId="{DC7B96B3-86EE-4AB5-91ED-C5663E1E9C55}" type="pres">
      <dgm:prSet presAssocID="{62961F2C-72E3-40CD-AC95-6C5144729BF9}" presName="LShape" presStyleLbl="alignNode1" presStyleIdx="6" presStyleCnt="7"/>
      <dgm:spPr/>
    </dgm:pt>
    <dgm:pt modelId="{8C41CB60-3588-4184-83EE-A83F8A01C712}" type="pres">
      <dgm:prSet presAssocID="{62961F2C-72E3-40CD-AC95-6C5144729BF9}" presName="ParentText" presStyleLbl="revTx" presStyleIdx="3" presStyleCnt="4">
        <dgm:presLayoutVars>
          <dgm:chMax val="0"/>
          <dgm:chPref val="0"/>
          <dgm:bulletEnabled val="1"/>
        </dgm:presLayoutVars>
      </dgm:prSet>
      <dgm:spPr/>
      <dgm:t>
        <a:bodyPr/>
        <a:lstStyle/>
        <a:p>
          <a:endParaRPr lang="zh-CN" altLang="en-US"/>
        </a:p>
      </dgm:t>
    </dgm:pt>
  </dgm:ptLst>
  <dgm:cxnLst>
    <dgm:cxn modelId="{D8F5A8E3-2F51-4EBE-A392-EA2417484F2C}" srcId="{A9D11D1C-1081-4E14-A5E4-A1C01A1BFE53}" destId="{4637CA90-1007-447C-996A-2870AAFF36A0}" srcOrd="2" destOrd="0" parTransId="{F1C68AAE-EF5D-4AD5-B11A-2461734B55E8}" sibTransId="{43DFE336-0774-4A79-BCB9-AFAAF1DADD1A}"/>
    <dgm:cxn modelId="{B9DC68D4-EDC5-41C0-BF80-12EE23E82C9A}" srcId="{A9D11D1C-1081-4E14-A5E4-A1C01A1BFE53}" destId="{85A00A8A-CA85-4A37-8CCD-8D22775E8260}" srcOrd="1" destOrd="0" parTransId="{AFD6B326-8A7E-46DA-9934-294ECFF22479}" sibTransId="{349C24E8-5BF0-43E7-B38E-B615C68401CF}"/>
    <dgm:cxn modelId="{C4B36199-586B-4960-A091-72A00CA1F6E3}" srcId="{A9D11D1C-1081-4E14-A5E4-A1C01A1BFE53}" destId="{8FB9CBFA-12E0-47AD-BF96-6E324E546F6E}" srcOrd="0" destOrd="0" parTransId="{10AF5ACF-D243-4BF5-9CEE-6F9C2CF9AC20}" sibTransId="{63A98E47-DC89-473A-8B60-EFCF4C5AD664}"/>
    <dgm:cxn modelId="{942E9FB0-EA6C-4ECB-852A-0973CFFA8FF1}" type="presOf" srcId="{A9D11D1C-1081-4E14-A5E4-A1C01A1BFE53}" destId="{59EEFE0B-F00D-4A6D-A197-2B80C1E42D8A}" srcOrd="0" destOrd="0" presId="urn:microsoft.com/office/officeart/2009/3/layout/StepUpProcess"/>
    <dgm:cxn modelId="{A08487E0-A1D4-4F4E-8BE9-8474F04E1526}" srcId="{A9D11D1C-1081-4E14-A5E4-A1C01A1BFE53}" destId="{62961F2C-72E3-40CD-AC95-6C5144729BF9}" srcOrd="3" destOrd="0" parTransId="{6AA6F71D-1B64-44E3-B26C-449927BD5AF0}" sibTransId="{F513EAD8-1D7B-4E2D-8E5D-316F763E074B}"/>
    <dgm:cxn modelId="{996F6E1F-FDE1-4730-ACB4-67EEB9DF2D81}" type="presOf" srcId="{8FB9CBFA-12E0-47AD-BF96-6E324E546F6E}" destId="{5F00E8F2-CE16-484F-94B6-B09C9E99961F}" srcOrd="0" destOrd="0" presId="urn:microsoft.com/office/officeart/2009/3/layout/StepUpProcess"/>
    <dgm:cxn modelId="{2CA3B606-C4A8-4443-B7C0-8F70B3AB430F}" type="presOf" srcId="{4637CA90-1007-447C-996A-2870AAFF36A0}" destId="{5ABF3A8A-409A-441A-A64D-90C9E1B5EBF7}" srcOrd="0" destOrd="0" presId="urn:microsoft.com/office/officeart/2009/3/layout/StepUpProcess"/>
    <dgm:cxn modelId="{4451E979-928C-4251-B852-D3CA9AAAE3EE}" type="presOf" srcId="{62961F2C-72E3-40CD-AC95-6C5144729BF9}" destId="{8C41CB60-3588-4184-83EE-A83F8A01C712}" srcOrd="0" destOrd="0" presId="urn:microsoft.com/office/officeart/2009/3/layout/StepUpProcess"/>
    <dgm:cxn modelId="{1FDF9B86-C1BC-4880-8CFC-4342DC1B0B53}" type="presOf" srcId="{85A00A8A-CA85-4A37-8CCD-8D22775E8260}" destId="{FB4901A8-5A00-4A56-8EB7-9E127DD9FD88}" srcOrd="0" destOrd="0" presId="urn:microsoft.com/office/officeart/2009/3/layout/StepUpProcess"/>
    <dgm:cxn modelId="{1E52BB53-177C-4451-B007-912CED86D6EC}" type="presParOf" srcId="{59EEFE0B-F00D-4A6D-A197-2B80C1E42D8A}" destId="{EEF97BAC-0D7D-48F8-91EA-88B7E7B878D9}" srcOrd="0" destOrd="0" presId="urn:microsoft.com/office/officeart/2009/3/layout/StepUpProcess"/>
    <dgm:cxn modelId="{14C3F355-AB9A-4A8D-B159-EEDC355E3FEE}" type="presParOf" srcId="{EEF97BAC-0D7D-48F8-91EA-88B7E7B878D9}" destId="{D7E44C96-7F58-4540-951A-EA18D8555431}" srcOrd="0" destOrd="0" presId="urn:microsoft.com/office/officeart/2009/3/layout/StepUpProcess"/>
    <dgm:cxn modelId="{F272C591-75DF-4B0C-96CE-7B1B4339F361}" type="presParOf" srcId="{EEF97BAC-0D7D-48F8-91EA-88B7E7B878D9}" destId="{5F00E8F2-CE16-484F-94B6-B09C9E99961F}" srcOrd="1" destOrd="0" presId="urn:microsoft.com/office/officeart/2009/3/layout/StepUpProcess"/>
    <dgm:cxn modelId="{8A3C02FF-86DB-41D9-9166-D91D7DFB8459}" type="presParOf" srcId="{EEF97BAC-0D7D-48F8-91EA-88B7E7B878D9}" destId="{C8D570B0-85BF-4461-B241-D0A1978AFA92}" srcOrd="2" destOrd="0" presId="urn:microsoft.com/office/officeart/2009/3/layout/StepUpProcess"/>
    <dgm:cxn modelId="{239E1931-D28A-44BD-B5A7-7A0B4020CE3C}" type="presParOf" srcId="{59EEFE0B-F00D-4A6D-A197-2B80C1E42D8A}" destId="{AB372F4B-4892-4AB2-A2E5-3A1932773739}" srcOrd="1" destOrd="0" presId="urn:microsoft.com/office/officeart/2009/3/layout/StepUpProcess"/>
    <dgm:cxn modelId="{DFEDE7E4-3D34-4BE6-914E-14326C490C28}" type="presParOf" srcId="{AB372F4B-4892-4AB2-A2E5-3A1932773739}" destId="{CE753B63-6E61-4977-B725-62496DD8DD68}" srcOrd="0" destOrd="0" presId="urn:microsoft.com/office/officeart/2009/3/layout/StepUpProcess"/>
    <dgm:cxn modelId="{8DA82EC5-FBE2-4D62-8401-3043158494F5}" type="presParOf" srcId="{59EEFE0B-F00D-4A6D-A197-2B80C1E42D8A}" destId="{1BD778F7-1543-4F6C-8DAA-6CBA7A4C9A9D}" srcOrd="2" destOrd="0" presId="urn:microsoft.com/office/officeart/2009/3/layout/StepUpProcess"/>
    <dgm:cxn modelId="{A18B941E-A6FC-4EFF-AF7D-21358896A01B}" type="presParOf" srcId="{1BD778F7-1543-4F6C-8DAA-6CBA7A4C9A9D}" destId="{FD8C1A58-0DBC-47DC-9BD6-6918D883E19F}" srcOrd="0" destOrd="0" presId="urn:microsoft.com/office/officeart/2009/3/layout/StepUpProcess"/>
    <dgm:cxn modelId="{D5FDB490-FE49-4272-A867-E9D8524FB97B}" type="presParOf" srcId="{1BD778F7-1543-4F6C-8DAA-6CBA7A4C9A9D}" destId="{FB4901A8-5A00-4A56-8EB7-9E127DD9FD88}" srcOrd="1" destOrd="0" presId="urn:microsoft.com/office/officeart/2009/3/layout/StepUpProcess"/>
    <dgm:cxn modelId="{769930F0-3EF4-4D78-99F2-28A0CA6BCE4D}" type="presParOf" srcId="{1BD778F7-1543-4F6C-8DAA-6CBA7A4C9A9D}" destId="{C2FA911B-D32A-451B-AFDB-9FBB1C669682}" srcOrd="2" destOrd="0" presId="urn:microsoft.com/office/officeart/2009/3/layout/StepUpProcess"/>
    <dgm:cxn modelId="{073665B5-E42E-4655-9E44-EF38E83F7170}" type="presParOf" srcId="{59EEFE0B-F00D-4A6D-A197-2B80C1E42D8A}" destId="{A758E33C-2346-43CA-958C-0AA6628B8D7E}" srcOrd="3" destOrd="0" presId="urn:microsoft.com/office/officeart/2009/3/layout/StepUpProcess"/>
    <dgm:cxn modelId="{746BA2AC-DF58-40BE-9F2A-B76D12052AA8}" type="presParOf" srcId="{A758E33C-2346-43CA-958C-0AA6628B8D7E}" destId="{856368A1-1E22-4DA3-BCFD-A4D8CB4B947D}" srcOrd="0" destOrd="0" presId="urn:microsoft.com/office/officeart/2009/3/layout/StepUpProcess"/>
    <dgm:cxn modelId="{3FDAE90E-89B5-4D44-8E28-1BB208D4E119}" type="presParOf" srcId="{59EEFE0B-F00D-4A6D-A197-2B80C1E42D8A}" destId="{914FEC43-5B7C-4D02-97A6-6009D627BCC9}" srcOrd="4" destOrd="0" presId="urn:microsoft.com/office/officeart/2009/3/layout/StepUpProcess"/>
    <dgm:cxn modelId="{5AE2E370-ECF9-4C2C-B74E-68E024E03773}" type="presParOf" srcId="{914FEC43-5B7C-4D02-97A6-6009D627BCC9}" destId="{386E4349-D186-4206-988A-444AB4ABAFF2}" srcOrd="0" destOrd="0" presId="urn:microsoft.com/office/officeart/2009/3/layout/StepUpProcess"/>
    <dgm:cxn modelId="{30F66BB4-51C0-45E0-AAD3-18B0A5A86885}" type="presParOf" srcId="{914FEC43-5B7C-4D02-97A6-6009D627BCC9}" destId="{5ABF3A8A-409A-441A-A64D-90C9E1B5EBF7}" srcOrd="1" destOrd="0" presId="urn:microsoft.com/office/officeart/2009/3/layout/StepUpProcess"/>
    <dgm:cxn modelId="{FDF42883-C422-4715-BD5D-4D448836B11D}" type="presParOf" srcId="{914FEC43-5B7C-4D02-97A6-6009D627BCC9}" destId="{7401F97E-0F01-4E79-ACEA-4FD0D3D80FF3}" srcOrd="2" destOrd="0" presId="urn:microsoft.com/office/officeart/2009/3/layout/StepUpProcess"/>
    <dgm:cxn modelId="{81343349-650F-4CE6-A728-54E4918C3237}" type="presParOf" srcId="{59EEFE0B-F00D-4A6D-A197-2B80C1E42D8A}" destId="{E2A4B836-546A-4BAF-A858-A254CC1F2F56}" srcOrd="5" destOrd="0" presId="urn:microsoft.com/office/officeart/2009/3/layout/StepUpProcess"/>
    <dgm:cxn modelId="{C2AEA9EA-21C8-4CA2-8137-500D2A3D6112}" type="presParOf" srcId="{E2A4B836-546A-4BAF-A858-A254CC1F2F56}" destId="{84CA6AA5-E54E-4A75-BF40-68CEFE82465A}" srcOrd="0" destOrd="0" presId="urn:microsoft.com/office/officeart/2009/3/layout/StepUpProcess"/>
    <dgm:cxn modelId="{F7DA6112-0386-4A4A-9C7C-939D02087C8B}" type="presParOf" srcId="{59EEFE0B-F00D-4A6D-A197-2B80C1E42D8A}" destId="{D7C62477-4429-4F31-8D26-414BB95CD285}" srcOrd="6" destOrd="0" presId="urn:microsoft.com/office/officeart/2009/3/layout/StepUpProcess"/>
    <dgm:cxn modelId="{79237DCD-7BC6-40AC-8D91-CC7E177A297C}" type="presParOf" srcId="{D7C62477-4429-4F31-8D26-414BB95CD285}" destId="{DC7B96B3-86EE-4AB5-91ED-C5663E1E9C55}" srcOrd="0" destOrd="0" presId="urn:microsoft.com/office/officeart/2009/3/layout/StepUpProcess"/>
    <dgm:cxn modelId="{E4810AB8-1DC1-4A75-A241-7FDBD27F8442}" type="presParOf" srcId="{D7C62477-4429-4F31-8D26-414BB95CD285}" destId="{8C41CB60-3588-4184-83EE-A83F8A01C712}"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E44C96-7F58-4540-951A-EA18D8555431}">
      <dsp:nvSpPr>
        <dsp:cNvPr id="0" name=""/>
        <dsp:cNvSpPr/>
      </dsp:nvSpPr>
      <dsp:spPr>
        <a:xfrm rot="5400000">
          <a:off x="381586" y="1250030"/>
          <a:ext cx="1145074" cy="1905378"/>
        </a:xfrm>
        <a:prstGeom prst="corner">
          <a:avLst>
            <a:gd name="adj1" fmla="val 16120"/>
            <a:gd name="adj2" fmla="val 1611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w="9525"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5F00E8F2-CE16-484F-94B6-B09C9E99961F}">
      <dsp:nvSpPr>
        <dsp:cNvPr id="0" name=""/>
        <dsp:cNvSpPr/>
      </dsp:nvSpPr>
      <dsp:spPr>
        <a:xfrm>
          <a:off x="190445" y="1819328"/>
          <a:ext cx="1720186" cy="15078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lvl="0" algn="l" defTabSz="2889250" rtl="0">
            <a:lnSpc>
              <a:spcPct val="90000"/>
            </a:lnSpc>
            <a:spcBef>
              <a:spcPct val="0"/>
            </a:spcBef>
            <a:spcAft>
              <a:spcPct val="35000"/>
            </a:spcAft>
          </a:pPr>
          <a:endParaRPr lang="zh-CN" sz="6500" kern="1200" dirty="0"/>
        </a:p>
      </dsp:txBody>
      <dsp:txXfrm>
        <a:off x="190445" y="1819328"/>
        <a:ext cx="1720186" cy="1507844"/>
      </dsp:txXfrm>
    </dsp:sp>
    <dsp:sp modelId="{C8D570B0-85BF-4461-B241-D0A1978AFA92}">
      <dsp:nvSpPr>
        <dsp:cNvPr id="0" name=""/>
        <dsp:cNvSpPr/>
      </dsp:nvSpPr>
      <dsp:spPr>
        <a:xfrm>
          <a:off x="1586068" y="1109754"/>
          <a:ext cx="324563" cy="324563"/>
        </a:xfrm>
        <a:prstGeom prst="triangle">
          <a:avLst>
            <a:gd name="adj" fmla="val 10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w="9525" cap="flat" cmpd="sng" algn="ctr">
          <a:solidFill>
            <a:schemeClr val="accent3">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FD8C1A58-0DBC-47DC-9BD6-6918D883E19F}">
      <dsp:nvSpPr>
        <dsp:cNvPr id="0" name=""/>
        <dsp:cNvSpPr/>
      </dsp:nvSpPr>
      <dsp:spPr>
        <a:xfrm rot="5400000">
          <a:off x="2487431" y="728937"/>
          <a:ext cx="1145074" cy="1905378"/>
        </a:xfrm>
        <a:prstGeom prst="corner">
          <a:avLst>
            <a:gd name="adj1" fmla="val 16120"/>
            <a:gd name="adj2" fmla="val 16110"/>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w="9525" cap="flat" cmpd="sng" algn="ctr">
          <a:solidFill>
            <a:schemeClr val="accent4">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FB4901A8-5A00-4A56-8EB7-9E127DD9FD88}">
      <dsp:nvSpPr>
        <dsp:cNvPr id="0" name=""/>
        <dsp:cNvSpPr/>
      </dsp:nvSpPr>
      <dsp:spPr>
        <a:xfrm>
          <a:off x="2296289" y="1298234"/>
          <a:ext cx="1720186" cy="15078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lvl="0" algn="l" defTabSz="2889250" rtl="0">
            <a:lnSpc>
              <a:spcPct val="90000"/>
            </a:lnSpc>
            <a:spcBef>
              <a:spcPct val="0"/>
            </a:spcBef>
            <a:spcAft>
              <a:spcPct val="35000"/>
            </a:spcAft>
          </a:pPr>
          <a:endParaRPr lang="zh-CN" sz="6500" kern="1200" dirty="0"/>
        </a:p>
      </dsp:txBody>
      <dsp:txXfrm>
        <a:off x="2296289" y="1298234"/>
        <a:ext cx="1720186" cy="1507844"/>
      </dsp:txXfrm>
    </dsp:sp>
    <dsp:sp modelId="{C2FA911B-D32A-451B-AFDB-9FBB1C669682}">
      <dsp:nvSpPr>
        <dsp:cNvPr id="0" name=""/>
        <dsp:cNvSpPr/>
      </dsp:nvSpPr>
      <dsp:spPr>
        <a:xfrm>
          <a:off x="3691912" y="588661"/>
          <a:ext cx="324563" cy="324563"/>
        </a:xfrm>
        <a:prstGeom prst="triangle">
          <a:avLst>
            <a:gd name="adj" fmla="val 100000"/>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w="9525" cap="flat" cmpd="sng" algn="ctr">
          <a:solidFill>
            <a:schemeClr val="accent5">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386E4349-D186-4206-988A-444AB4ABAFF2}">
      <dsp:nvSpPr>
        <dsp:cNvPr id="0" name=""/>
        <dsp:cNvSpPr/>
      </dsp:nvSpPr>
      <dsp:spPr>
        <a:xfrm rot="5400000">
          <a:off x="4593275" y="207843"/>
          <a:ext cx="1145074" cy="1905378"/>
        </a:xfrm>
        <a:prstGeom prst="corner">
          <a:avLst>
            <a:gd name="adj1" fmla="val 16120"/>
            <a:gd name="adj2" fmla="val 16110"/>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w="9525" cap="flat" cmpd="sng" algn="ctr">
          <a:solidFill>
            <a:schemeClr val="accent6">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5ABF3A8A-409A-441A-A64D-90C9E1B5EBF7}">
      <dsp:nvSpPr>
        <dsp:cNvPr id="0" name=""/>
        <dsp:cNvSpPr/>
      </dsp:nvSpPr>
      <dsp:spPr>
        <a:xfrm>
          <a:off x="4402134" y="777141"/>
          <a:ext cx="1720186" cy="15078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lvl="0" algn="l" defTabSz="2889250" rtl="0">
            <a:lnSpc>
              <a:spcPct val="90000"/>
            </a:lnSpc>
            <a:spcBef>
              <a:spcPct val="0"/>
            </a:spcBef>
            <a:spcAft>
              <a:spcPct val="35000"/>
            </a:spcAft>
          </a:pPr>
          <a:endParaRPr lang="zh-CN" sz="6500" kern="1200" dirty="0"/>
        </a:p>
      </dsp:txBody>
      <dsp:txXfrm>
        <a:off x="4402134" y="777141"/>
        <a:ext cx="1720186" cy="1507844"/>
      </dsp:txXfrm>
    </dsp:sp>
    <dsp:sp modelId="{7401F97E-0F01-4E79-ACEA-4FD0D3D80FF3}">
      <dsp:nvSpPr>
        <dsp:cNvPr id="0" name=""/>
        <dsp:cNvSpPr/>
      </dsp:nvSpPr>
      <dsp:spPr>
        <a:xfrm>
          <a:off x="5797757" y="67567"/>
          <a:ext cx="324563" cy="324563"/>
        </a:xfrm>
        <a:prstGeom prst="triangle">
          <a:avLst>
            <a:gd name="adj" fmla="val 10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w="9525"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DC7B96B3-86EE-4AB5-91ED-C5663E1E9C55}">
      <dsp:nvSpPr>
        <dsp:cNvPr id="0" name=""/>
        <dsp:cNvSpPr/>
      </dsp:nvSpPr>
      <dsp:spPr>
        <a:xfrm rot="5400000">
          <a:off x="6699119" y="-313249"/>
          <a:ext cx="1145074" cy="1905378"/>
        </a:xfrm>
        <a:prstGeom prst="corner">
          <a:avLst>
            <a:gd name="adj1" fmla="val 16120"/>
            <a:gd name="adj2" fmla="val 1611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w="9525" cap="flat" cmpd="sng" algn="ctr">
          <a:solidFill>
            <a:schemeClr val="accent3">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8C41CB60-3588-4184-83EE-A83F8A01C712}">
      <dsp:nvSpPr>
        <dsp:cNvPr id="0" name=""/>
        <dsp:cNvSpPr/>
      </dsp:nvSpPr>
      <dsp:spPr>
        <a:xfrm>
          <a:off x="6507978" y="256048"/>
          <a:ext cx="1720186" cy="15078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lvl="0" algn="l" defTabSz="2889250" rtl="0">
            <a:lnSpc>
              <a:spcPct val="90000"/>
            </a:lnSpc>
            <a:spcBef>
              <a:spcPct val="0"/>
            </a:spcBef>
            <a:spcAft>
              <a:spcPct val="35000"/>
            </a:spcAft>
          </a:pPr>
          <a:endParaRPr lang="zh-CN" sz="6500" kern="1200" dirty="0"/>
        </a:p>
      </dsp:txBody>
      <dsp:txXfrm>
        <a:off x="6507978" y="256048"/>
        <a:ext cx="1720186" cy="1507844"/>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A5954B-2DC3-4E4B-BAA2-C81FED52DA46}" type="datetimeFigureOut">
              <a:rPr lang="zh-CN" altLang="en-US" smtClean="0"/>
              <a:t>2019/9/10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6251A7D-A901-428B-B551-9DE8D3F7420A}" type="slidenum">
              <a:rPr lang="zh-CN" altLang="en-US" smtClean="0"/>
              <a:t>‹#›</a:t>
            </a:fld>
            <a:endParaRPr lang="zh-CN" altLang="en-US"/>
          </a:p>
        </p:txBody>
      </p:sp>
    </p:spTree>
    <p:extLst>
      <p:ext uri="{BB962C8B-B14F-4D97-AF65-F5344CB8AC3E}">
        <p14:creationId xmlns:p14="http://schemas.microsoft.com/office/powerpoint/2010/main" val="28387239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251A7D-A901-428B-B551-9DE8D3F7420A}" type="slidenum">
              <a:rPr lang="zh-CN" altLang="en-US" smtClean="0"/>
              <a:t>1</a:t>
            </a:fld>
            <a:endParaRPr lang="zh-CN" altLang="en-US"/>
          </a:p>
        </p:txBody>
      </p:sp>
    </p:spTree>
    <p:extLst>
      <p:ext uri="{BB962C8B-B14F-4D97-AF65-F5344CB8AC3E}">
        <p14:creationId xmlns:p14="http://schemas.microsoft.com/office/powerpoint/2010/main" val="3098357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如果一个网页被很多其他网页链接到的话说明这个网页比较重要，也就是</a:t>
            </a:r>
            <a:r>
              <a:rPr kumimoji="1" lang="en-US" altLang="zh-CN" dirty="0"/>
              <a:t>PageRank</a:t>
            </a:r>
            <a:r>
              <a:rPr kumimoji="1" lang="zh-CN" altLang="en-US" dirty="0"/>
              <a:t>值会相对较高</a:t>
            </a:r>
          </a:p>
          <a:p>
            <a:r>
              <a:rPr kumimoji="1" lang="zh-CN" altLang="en-US" dirty="0"/>
              <a:t>如果一个</a:t>
            </a:r>
            <a:r>
              <a:rPr kumimoji="1" lang="en-US" altLang="zh-CN" dirty="0"/>
              <a:t>PageRank</a:t>
            </a:r>
            <a:r>
              <a:rPr kumimoji="1" lang="zh-CN" altLang="en-US" dirty="0"/>
              <a:t>值很高的网页链接到一个其他的网页，那么被链接到的网页的</a:t>
            </a:r>
            <a:r>
              <a:rPr kumimoji="1" lang="en-US" altLang="zh-CN" dirty="0"/>
              <a:t>PageRank</a:t>
            </a:r>
            <a:r>
              <a:rPr kumimoji="1" lang="zh-CN" altLang="en-US" dirty="0"/>
              <a:t>值</a:t>
            </a:r>
          </a:p>
          <a:p>
            <a:endParaRPr kumimoji="1" lang="zh-CN" altLang="en-US" dirty="0"/>
          </a:p>
        </p:txBody>
      </p:sp>
      <p:sp>
        <p:nvSpPr>
          <p:cNvPr id="4" name="幻灯片编号占位符 3"/>
          <p:cNvSpPr>
            <a:spLocks noGrp="1"/>
          </p:cNvSpPr>
          <p:nvPr>
            <p:ph type="sldNum" sz="quarter" idx="10"/>
          </p:nvPr>
        </p:nvSpPr>
        <p:spPr/>
        <p:txBody>
          <a:bodyPr/>
          <a:lstStyle/>
          <a:p>
            <a:fld id="{76251A7D-A901-428B-B551-9DE8D3F7420A}" type="slidenum">
              <a:rPr lang="zh-CN" altLang="en-US" smtClean="0"/>
              <a:t>2</a:t>
            </a:fld>
            <a:endParaRPr lang="zh-CN" altLang="en-US"/>
          </a:p>
        </p:txBody>
      </p:sp>
    </p:spTree>
    <p:extLst>
      <p:ext uri="{BB962C8B-B14F-4D97-AF65-F5344CB8AC3E}">
        <p14:creationId xmlns:p14="http://schemas.microsoft.com/office/powerpoint/2010/main" val="2883335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76251A7D-A901-428B-B551-9DE8D3F7420A}" type="slidenum">
              <a:rPr lang="zh-CN" altLang="en-US" smtClean="0"/>
              <a:t>4</a:t>
            </a:fld>
            <a:endParaRPr lang="zh-CN" altLang="en-US"/>
          </a:p>
        </p:txBody>
      </p:sp>
    </p:spTree>
    <p:extLst>
      <p:ext uri="{BB962C8B-B14F-4D97-AF65-F5344CB8AC3E}">
        <p14:creationId xmlns:p14="http://schemas.microsoft.com/office/powerpoint/2010/main" val="1271038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251A7D-A901-428B-B551-9DE8D3F7420A}" type="slidenum">
              <a:rPr lang="zh-CN" altLang="en-US" smtClean="0"/>
              <a:t>13</a:t>
            </a:fld>
            <a:endParaRPr lang="zh-CN" altLang="en-US"/>
          </a:p>
        </p:txBody>
      </p:sp>
    </p:spTree>
    <p:extLst>
      <p:ext uri="{BB962C8B-B14F-4D97-AF65-F5344CB8AC3E}">
        <p14:creationId xmlns:p14="http://schemas.microsoft.com/office/powerpoint/2010/main" val="1943295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转换为文字</a:t>
            </a:r>
          </a:p>
        </p:txBody>
      </p:sp>
      <p:sp>
        <p:nvSpPr>
          <p:cNvPr id="4" name="幻灯片编号占位符 3"/>
          <p:cNvSpPr>
            <a:spLocks noGrp="1"/>
          </p:cNvSpPr>
          <p:nvPr>
            <p:ph type="sldNum" sz="quarter" idx="10"/>
          </p:nvPr>
        </p:nvSpPr>
        <p:spPr/>
        <p:txBody>
          <a:bodyPr/>
          <a:lstStyle/>
          <a:p>
            <a:fld id="{76251A7D-A901-428B-B551-9DE8D3F7420A}" type="slidenum">
              <a:rPr lang="zh-CN" altLang="en-US" smtClean="0"/>
              <a:t>15</a:t>
            </a:fld>
            <a:endParaRPr lang="zh-CN" altLang="en-US"/>
          </a:p>
        </p:txBody>
      </p:sp>
    </p:spTree>
    <p:extLst>
      <p:ext uri="{BB962C8B-B14F-4D97-AF65-F5344CB8AC3E}">
        <p14:creationId xmlns:p14="http://schemas.microsoft.com/office/powerpoint/2010/main" val="2335344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转换为文字</a:t>
            </a:r>
          </a:p>
        </p:txBody>
      </p:sp>
      <p:sp>
        <p:nvSpPr>
          <p:cNvPr id="4" name="幻灯片编号占位符 3"/>
          <p:cNvSpPr>
            <a:spLocks noGrp="1"/>
          </p:cNvSpPr>
          <p:nvPr>
            <p:ph type="sldNum" sz="quarter" idx="10"/>
          </p:nvPr>
        </p:nvSpPr>
        <p:spPr/>
        <p:txBody>
          <a:bodyPr/>
          <a:lstStyle/>
          <a:p>
            <a:fld id="{76251A7D-A901-428B-B551-9DE8D3F7420A}" type="slidenum">
              <a:rPr lang="zh-CN" altLang="en-US" smtClean="0"/>
              <a:t>16</a:t>
            </a:fld>
            <a:endParaRPr lang="zh-CN" altLang="en-US"/>
          </a:p>
        </p:txBody>
      </p:sp>
    </p:spTree>
    <p:extLst>
      <p:ext uri="{BB962C8B-B14F-4D97-AF65-F5344CB8AC3E}">
        <p14:creationId xmlns:p14="http://schemas.microsoft.com/office/powerpoint/2010/main" val="1767581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转换为文字</a:t>
            </a:r>
          </a:p>
        </p:txBody>
      </p:sp>
      <p:sp>
        <p:nvSpPr>
          <p:cNvPr id="4" name="幻灯片编号占位符 3"/>
          <p:cNvSpPr>
            <a:spLocks noGrp="1"/>
          </p:cNvSpPr>
          <p:nvPr>
            <p:ph type="sldNum" sz="quarter" idx="10"/>
          </p:nvPr>
        </p:nvSpPr>
        <p:spPr/>
        <p:txBody>
          <a:bodyPr/>
          <a:lstStyle/>
          <a:p>
            <a:fld id="{76251A7D-A901-428B-B551-9DE8D3F7420A}" type="slidenum">
              <a:rPr lang="zh-CN" altLang="en-US" smtClean="0"/>
              <a:t>17</a:t>
            </a:fld>
            <a:endParaRPr lang="zh-CN" altLang="en-US"/>
          </a:p>
        </p:txBody>
      </p:sp>
    </p:spTree>
    <p:extLst>
      <p:ext uri="{BB962C8B-B14F-4D97-AF65-F5344CB8AC3E}">
        <p14:creationId xmlns:p14="http://schemas.microsoft.com/office/powerpoint/2010/main" val="3354246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8E4326-FA67-4CC2-9B2D-E10D1D2EC483}" type="slidenum">
              <a:rPr lang="zh-CN" altLang="en-US" smtClean="0"/>
              <a:t>23</a:t>
            </a:fld>
            <a:endParaRPr lang="zh-CN" altLang="en-US"/>
          </a:p>
        </p:txBody>
      </p:sp>
    </p:spTree>
    <p:extLst>
      <p:ext uri="{BB962C8B-B14F-4D97-AF65-F5344CB8AC3E}">
        <p14:creationId xmlns:p14="http://schemas.microsoft.com/office/powerpoint/2010/main" val="2818686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251A7D-A901-428B-B551-9DE8D3F7420A}" type="slidenum">
              <a:rPr lang="zh-CN" altLang="en-US" smtClean="0"/>
              <a:t>30</a:t>
            </a:fld>
            <a:endParaRPr lang="zh-CN" altLang="en-US"/>
          </a:p>
        </p:txBody>
      </p:sp>
    </p:spTree>
    <p:extLst>
      <p:ext uri="{BB962C8B-B14F-4D97-AF65-F5344CB8AC3E}">
        <p14:creationId xmlns:p14="http://schemas.microsoft.com/office/powerpoint/2010/main" val="19317766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B60E3C71-8709-48C7-97FC-C6D6BA12DF5D}" type="slidenum">
              <a:rPr lang="zh-CN" altLang="en-US"/>
              <a:pPr/>
              <a:t>‹#›</a:t>
            </a:fld>
            <a:endParaRPr lang="en-US" altLang="zh-CN"/>
          </a:p>
        </p:txBody>
      </p:sp>
      <p:pic>
        <p:nvPicPr>
          <p:cNvPr id="7" name="Picture 2" descr="C:\Users\Administrator\Desktop\loog4.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596336" y="33468"/>
            <a:ext cx="1262254" cy="364994"/>
          </a:xfrm>
          <a:prstGeom prst="rect">
            <a:avLst/>
          </a:prstGeom>
          <a:noFill/>
          <a:extLst>
            <a:ext uri="{909E8E84-426E-40DD-AFC4-6F175D3DCCD1}">
              <a14:hiddenFill xmlns:a14="http://schemas.microsoft.com/office/drawing/2010/main">
                <a:solidFill>
                  <a:srgbClr val="FFFFFF"/>
                </a:solidFill>
              </a14:hiddenFill>
            </a:ext>
          </a:extLst>
        </p:spPr>
      </p:pic>
      <p:sp>
        <p:nvSpPr>
          <p:cNvPr id="8" name="五边形 7"/>
          <p:cNvSpPr/>
          <p:nvPr userDrawn="1"/>
        </p:nvSpPr>
        <p:spPr>
          <a:xfrm>
            <a:off x="0" y="0"/>
            <a:ext cx="5148064" cy="408381"/>
          </a:xfrm>
          <a:prstGeom prst="homePlate">
            <a:avLst/>
          </a:prstGeom>
          <a:solidFill>
            <a:srgbClr val="10A5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燕尾形 8"/>
          <p:cNvSpPr/>
          <p:nvPr userDrawn="1"/>
        </p:nvSpPr>
        <p:spPr>
          <a:xfrm>
            <a:off x="5076056" y="0"/>
            <a:ext cx="432048" cy="408381"/>
          </a:xfrm>
          <a:prstGeom prst="chevron">
            <a:avLst/>
          </a:prstGeom>
          <a:solidFill>
            <a:srgbClr val="21D3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183067746"/>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9ED502A3-8632-4418-803B-73FCF52F3324}" type="slidenum">
              <a:rPr lang="zh-CN" altLang="en-US"/>
              <a:pPr/>
              <a:t>‹#›</a:t>
            </a:fld>
            <a:endParaRPr lang="en-US" altLang="zh-CN"/>
          </a:p>
        </p:txBody>
      </p:sp>
    </p:spTree>
    <p:extLst>
      <p:ext uri="{BB962C8B-B14F-4D97-AF65-F5344CB8AC3E}">
        <p14:creationId xmlns:p14="http://schemas.microsoft.com/office/powerpoint/2010/main" val="2622658342"/>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A71A8A99-3180-4902-BB69-B1867B738276}" type="slidenum">
              <a:rPr lang="zh-CN" altLang="en-US"/>
              <a:pPr/>
              <a:t>‹#›</a:t>
            </a:fld>
            <a:endParaRPr lang="en-US" altLang="zh-CN"/>
          </a:p>
        </p:txBody>
      </p:sp>
    </p:spTree>
    <p:extLst>
      <p:ext uri="{BB962C8B-B14F-4D97-AF65-F5344CB8AC3E}">
        <p14:creationId xmlns:p14="http://schemas.microsoft.com/office/powerpoint/2010/main" val="855150210"/>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457200" y="1200151"/>
            <a:ext cx="4038600" cy="339447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1"/>
            <a:ext cx="4038600" cy="339447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57200" y="4683919"/>
            <a:ext cx="2133600" cy="357188"/>
          </a:xfrm>
        </p:spPr>
        <p:txBody>
          <a:bodyPr/>
          <a:lstStyle>
            <a:lvl1pPr>
              <a:defRPr/>
            </a:lvl1pPr>
          </a:lstStyle>
          <a:p>
            <a:endParaRPr lang="en-US" altLang="zh-CN"/>
          </a:p>
        </p:txBody>
      </p:sp>
      <p:sp>
        <p:nvSpPr>
          <p:cNvPr id="6" name="页脚占位符 5"/>
          <p:cNvSpPr>
            <a:spLocks noGrp="1"/>
          </p:cNvSpPr>
          <p:nvPr>
            <p:ph type="ftr" sz="quarter" idx="11"/>
          </p:nvPr>
        </p:nvSpPr>
        <p:spPr>
          <a:xfrm>
            <a:off x="3124200" y="4683919"/>
            <a:ext cx="2895600" cy="357188"/>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4683919"/>
            <a:ext cx="2133600" cy="357188"/>
          </a:xfrm>
        </p:spPr>
        <p:txBody>
          <a:bodyPr/>
          <a:lstStyle>
            <a:lvl1pPr>
              <a:defRPr/>
            </a:lvl1pPr>
          </a:lstStyle>
          <a:p>
            <a:fld id="{39C4AEAA-7C8B-4E04-AFCB-E61F25A5C1EE}" type="slidenum">
              <a:rPr lang="zh-CN" altLang="en-US"/>
              <a:pPr/>
              <a:t>‹#›</a:t>
            </a:fld>
            <a:endParaRPr lang="en-US" altLang="zh-CN"/>
          </a:p>
        </p:txBody>
      </p:sp>
    </p:spTree>
    <p:extLst>
      <p:ext uri="{BB962C8B-B14F-4D97-AF65-F5344CB8AC3E}">
        <p14:creationId xmlns:p14="http://schemas.microsoft.com/office/powerpoint/2010/main" val="249910377"/>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05978"/>
            <a:ext cx="8229600" cy="857250"/>
          </a:xfrm>
          <a:prstGeom prst="rect">
            <a:avLst/>
          </a:prstGeom>
        </p:spPr>
        <p:txBody>
          <a:bodyPr/>
          <a:lstStyle/>
          <a:p>
            <a:r>
              <a:rPr lang="zh-CN" altLang="en-US"/>
              <a:t>单击此处编辑母版标题样式</a:t>
            </a:r>
          </a:p>
        </p:txBody>
      </p:sp>
      <p:sp>
        <p:nvSpPr>
          <p:cNvPr id="3" name="内容占位符 2"/>
          <p:cNvSpPr>
            <a:spLocks noGrp="1"/>
          </p:cNvSpPr>
          <p:nvPr>
            <p:ph sz="quarter" idx="1"/>
          </p:nvPr>
        </p:nvSpPr>
        <p:spPr>
          <a:xfrm>
            <a:off x="457200" y="1200150"/>
            <a:ext cx="4038600" cy="163949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200150"/>
            <a:ext cx="4038600" cy="163949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57200" y="2953942"/>
            <a:ext cx="4038600" cy="164068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648200" y="2953942"/>
            <a:ext cx="4038600" cy="164068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457200" y="4683919"/>
            <a:ext cx="2133600" cy="357188"/>
          </a:xfrm>
        </p:spPr>
        <p:txBody>
          <a:bodyPr/>
          <a:lstStyle>
            <a:lvl1pPr>
              <a:defRPr/>
            </a:lvl1pPr>
          </a:lstStyle>
          <a:p>
            <a:endParaRPr lang="en-US" altLang="zh-CN"/>
          </a:p>
        </p:txBody>
      </p:sp>
      <p:sp>
        <p:nvSpPr>
          <p:cNvPr id="8" name="页脚占位符 7"/>
          <p:cNvSpPr>
            <a:spLocks noGrp="1"/>
          </p:cNvSpPr>
          <p:nvPr>
            <p:ph type="ftr" sz="quarter" idx="11"/>
          </p:nvPr>
        </p:nvSpPr>
        <p:spPr>
          <a:xfrm>
            <a:off x="3124200" y="4683919"/>
            <a:ext cx="2895600" cy="357188"/>
          </a:xfrm>
        </p:spPr>
        <p:txBody>
          <a:bodyPr/>
          <a:lstStyle>
            <a:lvl1pPr>
              <a:defRPr/>
            </a:lvl1pPr>
          </a:lstStyle>
          <a:p>
            <a:endParaRPr lang="en-US" altLang="zh-CN"/>
          </a:p>
        </p:txBody>
      </p:sp>
      <p:sp>
        <p:nvSpPr>
          <p:cNvPr id="9" name="灯片编号占位符 8"/>
          <p:cNvSpPr>
            <a:spLocks noGrp="1"/>
          </p:cNvSpPr>
          <p:nvPr>
            <p:ph type="sldNum" sz="quarter" idx="12"/>
          </p:nvPr>
        </p:nvSpPr>
        <p:spPr>
          <a:xfrm>
            <a:off x="6553200" y="4683919"/>
            <a:ext cx="2133600" cy="357188"/>
          </a:xfrm>
        </p:spPr>
        <p:txBody>
          <a:bodyPr/>
          <a:lstStyle>
            <a:lvl1pPr>
              <a:defRPr/>
            </a:lvl1pPr>
          </a:lstStyle>
          <a:p>
            <a:fld id="{B1867A73-AF83-464D-8F14-45B52375FB68}" type="slidenum">
              <a:rPr lang="zh-CN" altLang="en-US"/>
              <a:pPr/>
              <a:t>‹#›</a:t>
            </a:fld>
            <a:endParaRPr lang="en-US" altLang="zh-CN"/>
          </a:p>
        </p:txBody>
      </p:sp>
    </p:spTree>
    <p:extLst>
      <p:ext uri="{BB962C8B-B14F-4D97-AF65-F5344CB8AC3E}">
        <p14:creationId xmlns:p14="http://schemas.microsoft.com/office/powerpoint/2010/main" val="3607768826"/>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05979"/>
            <a:ext cx="8229600" cy="438864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a:xfrm>
            <a:off x="457200" y="4683919"/>
            <a:ext cx="2133600" cy="357188"/>
          </a:xfrm>
        </p:spPr>
        <p:txBody>
          <a:bodyPr/>
          <a:lstStyle>
            <a:lvl1pPr>
              <a:defRPr/>
            </a:lvl1pPr>
          </a:lstStyle>
          <a:p>
            <a:endParaRPr lang="en-US" altLang="zh-CN"/>
          </a:p>
        </p:txBody>
      </p:sp>
      <p:sp>
        <p:nvSpPr>
          <p:cNvPr id="4" name="页脚占位符 3"/>
          <p:cNvSpPr>
            <a:spLocks noGrp="1"/>
          </p:cNvSpPr>
          <p:nvPr>
            <p:ph type="ftr" sz="quarter" idx="11"/>
          </p:nvPr>
        </p:nvSpPr>
        <p:spPr>
          <a:xfrm>
            <a:off x="3124200" y="4683919"/>
            <a:ext cx="2895600" cy="357188"/>
          </a:xfrm>
        </p:spPr>
        <p:txBody>
          <a:bodyPr/>
          <a:lstStyle>
            <a:lvl1pPr>
              <a:defRPr/>
            </a:lvl1pPr>
          </a:lstStyle>
          <a:p>
            <a:endParaRPr lang="en-US" altLang="zh-CN"/>
          </a:p>
        </p:txBody>
      </p:sp>
      <p:sp>
        <p:nvSpPr>
          <p:cNvPr id="5" name="灯片编号占位符 4"/>
          <p:cNvSpPr>
            <a:spLocks noGrp="1"/>
          </p:cNvSpPr>
          <p:nvPr>
            <p:ph type="sldNum" sz="quarter" idx="12"/>
          </p:nvPr>
        </p:nvSpPr>
        <p:spPr>
          <a:xfrm>
            <a:off x="6553200" y="4683919"/>
            <a:ext cx="2133600" cy="357188"/>
          </a:xfrm>
        </p:spPr>
        <p:txBody>
          <a:bodyPr/>
          <a:lstStyle>
            <a:lvl1pPr>
              <a:defRPr/>
            </a:lvl1pPr>
          </a:lstStyle>
          <a:p>
            <a:fld id="{180A264E-432C-45C5-BA4B-73B5265D330F}" type="slidenum">
              <a:rPr lang="zh-CN" altLang="en-US"/>
              <a:pPr/>
              <a:t>‹#›</a:t>
            </a:fld>
            <a:endParaRPr lang="en-US" altLang="zh-CN"/>
          </a:p>
        </p:txBody>
      </p:sp>
    </p:spTree>
    <p:extLst>
      <p:ext uri="{BB962C8B-B14F-4D97-AF65-F5344CB8AC3E}">
        <p14:creationId xmlns:p14="http://schemas.microsoft.com/office/powerpoint/2010/main" val="1649912866"/>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AA5E8C7B-0FBC-4248-B5C7-A5726714550E}" type="slidenum">
              <a:rPr lang="zh-CN" altLang="en-US"/>
              <a:pPr/>
              <a:t>‹#›</a:t>
            </a:fld>
            <a:endParaRPr lang="en-US" altLang="zh-CN"/>
          </a:p>
        </p:txBody>
      </p:sp>
      <p:pic>
        <p:nvPicPr>
          <p:cNvPr id="7" name="Picture 2" descr="C:\Users\Administrator\Desktop\loog4.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596336" y="33468"/>
            <a:ext cx="1262254" cy="364994"/>
          </a:xfrm>
          <a:prstGeom prst="rect">
            <a:avLst/>
          </a:prstGeom>
          <a:noFill/>
          <a:extLst>
            <a:ext uri="{909E8E84-426E-40DD-AFC4-6F175D3DCCD1}">
              <a14:hiddenFill xmlns:a14="http://schemas.microsoft.com/office/drawing/2010/main">
                <a:solidFill>
                  <a:srgbClr val="FFFFFF"/>
                </a:solidFill>
              </a14:hiddenFill>
            </a:ext>
          </a:extLst>
        </p:spPr>
      </p:pic>
      <p:sp>
        <p:nvSpPr>
          <p:cNvPr id="12" name="五边形 11"/>
          <p:cNvSpPr/>
          <p:nvPr userDrawn="1"/>
        </p:nvSpPr>
        <p:spPr>
          <a:xfrm>
            <a:off x="0" y="0"/>
            <a:ext cx="5148064" cy="408381"/>
          </a:xfrm>
          <a:prstGeom prst="homePlate">
            <a:avLst/>
          </a:prstGeom>
          <a:solidFill>
            <a:srgbClr val="10A5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燕尾形 12"/>
          <p:cNvSpPr/>
          <p:nvPr userDrawn="1"/>
        </p:nvSpPr>
        <p:spPr>
          <a:xfrm>
            <a:off x="5076056" y="0"/>
            <a:ext cx="504056" cy="408381"/>
          </a:xfrm>
          <a:prstGeom prst="chevron">
            <a:avLst/>
          </a:prstGeom>
          <a:solidFill>
            <a:srgbClr val="21D3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275749365"/>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CC41053B-0E9C-4418-956E-121C1BAF1089}" type="slidenum">
              <a:rPr lang="zh-CN" altLang="en-US"/>
              <a:pPr/>
              <a:t>‹#›</a:t>
            </a:fld>
            <a:endParaRPr lang="en-US" altLang="zh-CN"/>
          </a:p>
        </p:txBody>
      </p:sp>
      <p:sp>
        <p:nvSpPr>
          <p:cNvPr id="7" name="五边形 6"/>
          <p:cNvSpPr/>
          <p:nvPr userDrawn="1"/>
        </p:nvSpPr>
        <p:spPr>
          <a:xfrm>
            <a:off x="0" y="0"/>
            <a:ext cx="5148064" cy="408381"/>
          </a:xfrm>
          <a:prstGeom prst="homePlate">
            <a:avLst/>
          </a:prstGeom>
          <a:solidFill>
            <a:srgbClr val="10A5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燕尾形 7"/>
          <p:cNvSpPr/>
          <p:nvPr userDrawn="1"/>
        </p:nvSpPr>
        <p:spPr>
          <a:xfrm>
            <a:off x="5076056" y="0"/>
            <a:ext cx="504056" cy="408381"/>
          </a:xfrm>
          <a:prstGeom prst="chevron">
            <a:avLst/>
          </a:prstGeom>
          <a:solidFill>
            <a:srgbClr val="21D3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06084484"/>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94911C99-AAB8-461D-B88A-A2B1352E467D}" type="slidenum">
              <a:rPr lang="zh-CN" altLang="en-US"/>
              <a:pPr/>
              <a:t>‹#›</a:t>
            </a:fld>
            <a:endParaRPr lang="en-US" altLang="zh-CN"/>
          </a:p>
        </p:txBody>
      </p:sp>
    </p:spTree>
    <p:extLst>
      <p:ext uri="{BB962C8B-B14F-4D97-AF65-F5344CB8AC3E}">
        <p14:creationId xmlns:p14="http://schemas.microsoft.com/office/powerpoint/2010/main" val="2375568245"/>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5E351C46-EA48-423D-8C32-EE9B966AACEC}" type="slidenum">
              <a:rPr lang="zh-CN" altLang="en-US"/>
              <a:pPr/>
              <a:t>‹#›</a:t>
            </a:fld>
            <a:endParaRPr lang="en-US" altLang="zh-CN"/>
          </a:p>
        </p:txBody>
      </p:sp>
    </p:spTree>
    <p:extLst>
      <p:ext uri="{BB962C8B-B14F-4D97-AF65-F5344CB8AC3E}">
        <p14:creationId xmlns:p14="http://schemas.microsoft.com/office/powerpoint/2010/main" val="1127008086"/>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AE67D912-02FB-4CB0-8F40-0F5166615811}" type="slidenum">
              <a:rPr lang="zh-CN" altLang="en-US"/>
              <a:pPr/>
              <a:t>‹#›</a:t>
            </a:fld>
            <a:endParaRPr lang="en-US" altLang="zh-CN"/>
          </a:p>
        </p:txBody>
      </p:sp>
    </p:spTree>
    <p:extLst>
      <p:ext uri="{BB962C8B-B14F-4D97-AF65-F5344CB8AC3E}">
        <p14:creationId xmlns:p14="http://schemas.microsoft.com/office/powerpoint/2010/main" val="2055942051"/>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BF7FFFC2-DBC9-45AD-93B7-19107AD46DE5}" type="slidenum">
              <a:rPr lang="zh-CN" altLang="en-US"/>
              <a:pPr/>
              <a:t>‹#›</a:t>
            </a:fld>
            <a:endParaRPr lang="en-US" altLang="zh-CN"/>
          </a:p>
        </p:txBody>
      </p:sp>
    </p:spTree>
    <p:extLst>
      <p:ext uri="{BB962C8B-B14F-4D97-AF65-F5344CB8AC3E}">
        <p14:creationId xmlns:p14="http://schemas.microsoft.com/office/powerpoint/2010/main" val="4129952916"/>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A545D439-2488-46B6-ADF7-099881A0CC41}" type="slidenum">
              <a:rPr lang="zh-CN" altLang="en-US"/>
              <a:pPr/>
              <a:t>‹#›</a:t>
            </a:fld>
            <a:endParaRPr lang="en-US" altLang="zh-CN"/>
          </a:p>
        </p:txBody>
      </p:sp>
    </p:spTree>
    <p:extLst>
      <p:ext uri="{BB962C8B-B14F-4D97-AF65-F5344CB8AC3E}">
        <p14:creationId xmlns:p14="http://schemas.microsoft.com/office/powerpoint/2010/main" val="469929880"/>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4B5AACC8-6B12-40CE-BCC8-D1DD7A8165E6}" type="slidenum">
              <a:rPr lang="zh-CN" altLang="en-US"/>
              <a:pPr/>
              <a:t>‹#›</a:t>
            </a:fld>
            <a:endParaRPr lang="en-US" altLang="zh-CN"/>
          </a:p>
        </p:txBody>
      </p:sp>
    </p:spTree>
    <p:extLst>
      <p:ext uri="{BB962C8B-B14F-4D97-AF65-F5344CB8AC3E}">
        <p14:creationId xmlns:p14="http://schemas.microsoft.com/office/powerpoint/2010/main" val="1154543673"/>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7043" name="Rectangle 3"/>
          <p:cNvSpPr>
            <a:spLocks noGrp="1" noChangeArrowheads="1"/>
          </p:cNvSpPr>
          <p:nvPr>
            <p:ph type="body" idx="1"/>
          </p:nvPr>
        </p:nvSpPr>
        <p:spPr bwMode="auto">
          <a:xfrm>
            <a:off x="457200" y="1200151"/>
            <a:ext cx="8229600" cy="3394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27044" name="Rectangle 4"/>
          <p:cNvSpPr>
            <a:spLocks noGrp="1" noChangeArrowheads="1"/>
          </p:cNvSpPr>
          <p:nvPr>
            <p:ph type="dt" sz="half" idx="2"/>
          </p:nvPr>
        </p:nvSpPr>
        <p:spPr bwMode="auto">
          <a:xfrm>
            <a:off x="457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zh-CN"/>
          </a:p>
        </p:txBody>
      </p:sp>
      <p:sp>
        <p:nvSpPr>
          <p:cNvPr id="727045" name="Rectangle 5"/>
          <p:cNvSpPr>
            <a:spLocks noGrp="1" noChangeArrowheads="1"/>
          </p:cNvSpPr>
          <p:nvPr>
            <p:ph type="ftr" sz="quarter" idx="3"/>
          </p:nvPr>
        </p:nvSpPr>
        <p:spPr bwMode="auto">
          <a:xfrm>
            <a:off x="3124200" y="4683919"/>
            <a:ext cx="2895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altLang="zh-CN"/>
          </a:p>
        </p:txBody>
      </p:sp>
      <p:sp>
        <p:nvSpPr>
          <p:cNvPr id="727046" name="Rectangle 6"/>
          <p:cNvSpPr>
            <a:spLocks noGrp="1" noChangeArrowheads="1"/>
          </p:cNvSpPr>
          <p:nvPr>
            <p:ph type="sldNum" sz="quarter" idx="4"/>
          </p:nvPr>
        </p:nvSpPr>
        <p:spPr bwMode="auto">
          <a:xfrm>
            <a:off x="6553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7805BB90-A3A0-467A-BD5E-425ABA0B79CF}" type="slidenum">
              <a:rPr lang="zh-CN" altLang="en-US"/>
              <a:pPr/>
              <a:t>‹#›</a:t>
            </a:fld>
            <a:endParaRPr lang="en-US" altLang="zh-CN"/>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itchFamily="34" charset="0"/>
          <a:ea typeface="宋体" pitchFamily="2" charset="-122"/>
        </a:defRPr>
      </a:lvl2pPr>
      <a:lvl3pPr algn="ctr" rtl="0" fontAlgn="base">
        <a:spcBef>
          <a:spcPct val="0"/>
        </a:spcBef>
        <a:spcAft>
          <a:spcPct val="0"/>
        </a:spcAft>
        <a:defRPr sz="4400">
          <a:solidFill>
            <a:schemeClr val="tx2"/>
          </a:solidFill>
          <a:latin typeface="Arial" pitchFamily="34" charset="0"/>
          <a:ea typeface="宋体" pitchFamily="2" charset="-122"/>
        </a:defRPr>
      </a:lvl3pPr>
      <a:lvl4pPr algn="ctr" rtl="0" fontAlgn="base">
        <a:spcBef>
          <a:spcPct val="0"/>
        </a:spcBef>
        <a:spcAft>
          <a:spcPct val="0"/>
        </a:spcAft>
        <a:defRPr sz="4400">
          <a:solidFill>
            <a:schemeClr val="tx2"/>
          </a:solidFill>
          <a:latin typeface="Arial" pitchFamily="34" charset="0"/>
          <a:ea typeface="宋体" pitchFamily="2" charset="-122"/>
        </a:defRPr>
      </a:lvl4pPr>
      <a:lvl5pPr algn="ctr" rtl="0" fontAlgn="base">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2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gif"/><Relationship Id="rId1" Type="http://schemas.openxmlformats.org/officeDocument/2006/relationships/slideLayout" Target="../slideLayouts/slideLayout2.xml"/><Relationship Id="rId4" Type="http://schemas.openxmlformats.org/officeDocument/2006/relationships/image" Target="../media/image29.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www.csie.ntnu.edu.tw/~u91029/" TargetMode="External"/><Relationship Id="rId2" Type="http://schemas.openxmlformats.org/officeDocument/2006/relationships/hyperlink" Target="https://www.icourse163.org/course/NJTU-1003359012" TargetMode="External"/><Relationship Id="rId1" Type="http://schemas.openxmlformats.org/officeDocument/2006/relationships/slideLayout" Target="../slideLayouts/slideLayout2.xml"/><Relationship Id="rId4" Type="http://schemas.openxmlformats.org/officeDocument/2006/relationships/hyperlink" Target="http://algo-visualizer.jasonpark.me/"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www.topcoder.com/" TargetMode="External"/><Relationship Id="rId2" Type="http://schemas.openxmlformats.org/officeDocument/2006/relationships/hyperlink" Target="http://codeforces.com/" TargetMode="External"/><Relationship Id="rId1" Type="http://schemas.openxmlformats.org/officeDocument/2006/relationships/slideLayout" Target="../slideLayouts/slideLayout2.xml"/><Relationship Id="rId4" Type="http://schemas.openxmlformats.org/officeDocument/2006/relationships/hyperlink" Target="http://acm.bjtu.edu.cn/"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jpe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3.tiff"/><Relationship Id="rId4" Type="http://schemas.openxmlformats.org/officeDocument/2006/relationships/image" Target="../media/image1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mk:@MSITStore:F:/Qingyong/software/java/jdk150.chm::/jdk150/api/java/util/HashMap.ht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1652" name="Picture 4" descr="C:\Users\Administrator\Desktop\tooopen_14101664.jpg"/>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24000"/>
                    </a14:imgEffect>
                  </a14:imgLayer>
                </a14:imgProps>
              </a:ext>
              <a:ext uri="{28A0092B-C50C-407E-A947-70E740481C1C}">
                <a14:useLocalDpi xmlns:a14="http://schemas.microsoft.com/office/drawing/2010/main" val="0"/>
              </a:ext>
            </a:extLst>
          </a:blip>
          <a:srcRect l="2946" t="19706" r="2946" b="10942"/>
          <a:stretch/>
        </p:blipFill>
        <p:spPr bwMode="auto">
          <a:xfrm>
            <a:off x="0" y="0"/>
            <a:ext cx="9178925" cy="5143500"/>
          </a:xfrm>
          <a:prstGeom prst="rect">
            <a:avLst/>
          </a:prstGeom>
          <a:blipFill dpi="0" rotWithShape="1">
            <a:blip r:embed="rId5"/>
            <a:srcRect/>
            <a:stretch>
              <a:fillRect/>
            </a:stretch>
          </a:blipFill>
        </p:spPr>
      </p:pic>
      <p:sp>
        <p:nvSpPr>
          <p:cNvPr id="3" name="同侧圆角矩形 2"/>
          <p:cNvSpPr/>
          <p:nvPr/>
        </p:nvSpPr>
        <p:spPr>
          <a:xfrm>
            <a:off x="0" y="2715766"/>
            <a:ext cx="9178925" cy="2427734"/>
          </a:xfrm>
          <a:prstGeom prst="round2SameRect">
            <a:avLst/>
          </a:prstGeom>
          <a:gradFill flip="none" rotWithShape="1">
            <a:gsLst>
              <a:gs pos="0">
                <a:schemeClr val="bg1">
                  <a:lumMod val="49000"/>
                  <a:alpha val="54000"/>
                </a:schemeClr>
              </a:gs>
              <a:gs pos="50000">
                <a:schemeClr val="bg1">
                  <a:lumMod val="95000"/>
                </a:schemeClr>
              </a:gs>
              <a:gs pos="10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endParaRPr lang="en-US" altLang="zh-CN" dirty="0"/>
          </a:p>
          <a:p>
            <a:pPr algn="ctr"/>
            <a:endParaRPr lang="en-US" altLang="zh-CN" dirty="0"/>
          </a:p>
        </p:txBody>
      </p:sp>
      <p:sp>
        <p:nvSpPr>
          <p:cNvPr id="6" name="矩形 5"/>
          <p:cNvSpPr/>
          <p:nvPr/>
        </p:nvSpPr>
        <p:spPr>
          <a:xfrm>
            <a:off x="2163159" y="915566"/>
            <a:ext cx="4852610" cy="812530"/>
          </a:xfrm>
          <a:prstGeom prst="rect">
            <a:avLst/>
          </a:prstGeom>
          <a:ln>
            <a:noFill/>
          </a:ln>
        </p:spPr>
        <p:txBody>
          <a:bodyPr wrap="none">
            <a:spAutoFit/>
          </a:bodyPr>
          <a:lstStyle/>
          <a:p>
            <a:pPr algn="ctr">
              <a:lnSpc>
                <a:spcPct val="90000"/>
              </a:lnSpc>
            </a:pPr>
            <a:r>
              <a:rPr lang="zh-CN" altLang="en-US" sz="5200" b="1" dirty="0" smtClean="0">
                <a:ln w="9525">
                  <a:noFill/>
                </a:ln>
                <a:gradFill flip="none" rotWithShape="1">
                  <a:gsLst>
                    <a:gs pos="100000">
                      <a:srgbClr val="17A0FD"/>
                    </a:gs>
                    <a:gs pos="52000">
                      <a:srgbClr val="60C7FA"/>
                    </a:gs>
                    <a:gs pos="0">
                      <a:srgbClr val="94DDFE"/>
                    </a:gs>
                  </a:gsLst>
                  <a:lin ang="10800000" scaled="1"/>
                  <a:tileRect/>
                </a:gradFill>
                <a:latin typeface="微软雅黑" panose="020B0503020204020204" pitchFamily="34" charset="-122"/>
                <a:ea typeface="微软雅黑" panose="020B0503020204020204" pitchFamily="34" charset="-122"/>
              </a:rPr>
              <a:t>算法分析与设计</a:t>
            </a:r>
            <a:endParaRPr lang="zh-CN" altLang="en-US" sz="5200" b="1" dirty="0">
              <a:ln w="9525">
                <a:noFill/>
              </a:ln>
              <a:gradFill flip="none" rotWithShape="1">
                <a:gsLst>
                  <a:gs pos="100000">
                    <a:srgbClr val="17A0FD"/>
                  </a:gs>
                  <a:gs pos="52000">
                    <a:srgbClr val="60C7FA"/>
                  </a:gs>
                  <a:gs pos="0">
                    <a:srgbClr val="94DDFE"/>
                  </a:gs>
                </a:gsLst>
                <a:lin ang="10800000" scaled="1"/>
                <a:tileRect/>
              </a:gradFill>
              <a:latin typeface="微软雅黑" panose="020B0503020204020204" pitchFamily="34" charset="-122"/>
              <a:ea typeface="微软雅黑" panose="020B0503020204020204" pitchFamily="34" charset="-122"/>
            </a:endParaRPr>
          </a:p>
        </p:txBody>
      </p:sp>
      <p:sp>
        <p:nvSpPr>
          <p:cNvPr id="8" name="对角圆角矩形 7"/>
          <p:cNvSpPr/>
          <p:nvPr/>
        </p:nvSpPr>
        <p:spPr>
          <a:xfrm>
            <a:off x="2521208" y="3870638"/>
            <a:ext cx="4067016" cy="504056"/>
          </a:xfrm>
          <a:prstGeom prst="round2DiagRect">
            <a:avLst>
              <a:gd name="adj1" fmla="val 50000"/>
              <a:gd name="adj2" fmla="val 0"/>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黑体" panose="02010609060101010101" pitchFamily="49" charset="-122"/>
                <a:ea typeface="黑体" panose="02010609060101010101" pitchFamily="49" charset="-122"/>
              </a:rPr>
              <a:t>北京交通大学计算机与信息技术学院</a:t>
            </a:r>
            <a:endParaRPr lang="zh-CN" altLang="en-US" dirty="0"/>
          </a:p>
        </p:txBody>
      </p:sp>
      <p:pic>
        <p:nvPicPr>
          <p:cNvPr id="7" name="Picture 2" descr="C:\Users\Administrator\Desktop\loog4.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64288" y="62727"/>
            <a:ext cx="1872208" cy="58771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p:nvPr/>
        </p:nvGrpSpPr>
        <p:grpSpPr>
          <a:xfrm>
            <a:off x="3563888" y="3074933"/>
            <a:ext cx="2034766" cy="504929"/>
            <a:chOff x="3761370" y="3038248"/>
            <a:chExt cx="2034766" cy="504929"/>
          </a:xfrm>
        </p:grpSpPr>
        <p:sp>
          <p:nvSpPr>
            <p:cNvPr id="2" name="对角圆角矩形 1"/>
            <p:cNvSpPr/>
            <p:nvPr/>
          </p:nvSpPr>
          <p:spPr>
            <a:xfrm>
              <a:off x="3761370" y="3038248"/>
              <a:ext cx="2034766" cy="504056"/>
            </a:xfrm>
            <a:prstGeom prst="round2DiagRect">
              <a:avLst>
                <a:gd name="adj1" fmla="val 50000"/>
                <a:gd name="adj2" fmla="val 0"/>
              </a:avLst>
            </a:prstGeom>
            <a:solidFill>
              <a:srgbClr val="F77A2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799666" y="3081512"/>
              <a:ext cx="1988471" cy="461665"/>
            </a:xfrm>
            <a:prstGeom prst="rect">
              <a:avLst/>
            </a:prstGeom>
          </p:spPr>
          <p:txBody>
            <a:bodyPr wrap="square">
              <a:spAutoFit/>
            </a:bodyPr>
            <a:lstStyle/>
            <a:p>
              <a:r>
                <a:rPr lang="zh-CN" altLang="en-US" sz="2400" b="1" dirty="0">
                  <a:solidFill>
                    <a:schemeClr val="bg1"/>
                  </a:solidFill>
                  <a:latin typeface="微软雅黑" pitchFamily="34" charset="-122"/>
                  <a:ea typeface="微软雅黑" pitchFamily="34" charset="-122"/>
                </a:rPr>
                <a:t> 李清勇</a:t>
              </a:r>
              <a:r>
                <a:rPr lang="zh-CN" altLang="en-US" sz="1600" b="1" dirty="0">
                  <a:solidFill>
                    <a:schemeClr val="bg1"/>
                  </a:solidFill>
                  <a:latin typeface="微软雅黑" pitchFamily="34" charset="-122"/>
                  <a:ea typeface="微软雅黑" pitchFamily="34" charset="-122"/>
                </a:rPr>
                <a:t> </a:t>
              </a:r>
              <a:r>
                <a:rPr lang="zh-CN" altLang="en-US" sz="1200" b="1" dirty="0">
                  <a:solidFill>
                    <a:schemeClr val="bg1"/>
                  </a:solidFill>
                  <a:latin typeface="微软雅黑" pitchFamily="34" charset="-122"/>
                  <a:ea typeface="微软雅黑" pitchFamily="34" charset="-122"/>
                </a:rPr>
                <a:t>    </a:t>
              </a:r>
              <a:r>
                <a:rPr lang="zh-CN" altLang="en-US" b="1" dirty="0">
                  <a:solidFill>
                    <a:schemeClr val="bg1"/>
                  </a:solidFill>
                  <a:latin typeface="微软雅黑" pitchFamily="34" charset="-122"/>
                  <a:ea typeface="微软雅黑" pitchFamily="34" charset="-122"/>
                </a:rPr>
                <a:t>教授</a:t>
              </a:r>
              <a:endParaRPr lang="zh-CN" altLang="en-US" dirty="0">
                <a:solidFill>
                  <a:schemeClr val="bg1"/>
                </a:solidFill>
                <a:latin typeface="微软雅黑" pitchFamily="34" charset="-122"/>
                <a:ea typeface="微软雅黑" pitchFamily="34" charset="-122"/>
              </a:endParaRPr>
            </a:p>
          </p:txBody>
        </p:sp>
      </p:grpSp>
      <p:sp>
        <p:nvSpPr>
          <p:cNvPr id="10" name="文本框 9"/>
          <p:cNvSpPr txBox="1"/>
          <p:nvPr/>
        </p:nvSpPr>
        <p:spPr>
          <a:xfrm>
            <a:off x="2586349" y="4665470"/>
            <a:ext cx="4052713" cy="400110"/>
          </a:xfrm>
          <a:prstGeom prst="rect">
            <a:avLst/>
          </a:prstGeom>
          <a:noFill/>
        </p:spPr>
        <p:txBody>
          <a:bodyPr wrap="none" rtlCol="0">
            <a:spAutoFit/>
          </a:bodyPr>
          <a:lstStyle/>
          <a:p>
            <a:r>
              <a:rPr lang="zh-CN" altLang="en-US" b="1" dirty="0">
                <a:latin typeface="SimHei" charset="-122"/>
                <a:ea typeface="SimHei" charset="-122"/>
                <a:cs typeface="SimHei" charset="-122"/>
              </a:rPr>
              <a:t>算法实训平台</a:t>
            </a:r>
            <a:r>
              <a:rPr lang="zh-CN" altLang="en-US" dirty="0"/>
              <a:t>：</a:t>
            </a:r>
            <a:r>
              <a:rPr lang="en-US" altLang="zh-CN" sz="2000" dirty="0">
                <a:latin typeface="Times New Roman" charset="0"/>
                <a:ea typeface="Times New Roman" charset="0"/>
                <a:cs typeface="Times New Roman" charset="0"/>
              </a:rPr>
              <a:t>http://algo.bjtu.edu.cn</a:t>
            </a:r>
            <a:endParaRPr lang="zh-CN" altLang="en-US" sz="2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362570825"/>
      </p:ext>
    </p:extLst>
  </p:cSld>
  <p:clrMapOvr>
    <a:masterClrMapping/>
  </p:clrMapOvr>
  <mc:AlternateContent xmlns:mc="http://schemas.openxmlformats.org/markup-compatibility/2006" xmlns:p14="http://schemas.microsoft.com/office/powerpoint/2010/main">
    <mc:Choice Requires="p14">
      <p:transition p14:dur="0"/>
    </mc:Choice>
    <mc:Fallback xmlns="">
      <p:transition advClick="0" advTm="1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44920" y="51470"/>
            <a:ext cx="2457724" cy="363176"/>
          </a:xfrm>
          <a:prstGeom prst="rect">
            <a:avLst/>
          </a:prstGeom>
        </p:spPr>
        <p:txBody>
          <a:bodyPr wrap="none">
            <a:spAutoFit/>
          </a:bodyPr>
          <a:lstStyle/>
          <a:p>
            <a:pPr>
              <a:lnSpc>
                <a:spcPct val="80000"/>
              </a:lnSpc>
            </a:pPr>
            <a:r>
              <a:rPr lang="zh-CN" altLang="en-US" sz="2200" b="1" dirty="0">
                <a:solidFill>
                  <a:srgbClr val="FFFFFF"/>
                </a:solidFill>
                <a:latin typeface="微软雅黑" panose="020B0503020204020204" pitchFamily="34" charset="-122"/>
                <a:ea typeface="微软雅黑" panose="020B0503020204020204" pitchFamily="34" charset="-122"/>
              </a:rPr>
              <a:t>算法</a:t>
            </a:r>
            <a:r>
              <a:rPr lang="en-US" altLang="zh-CN" sz="2200" b="1" dirty="0">
                <a:solidFill>
                  <a:srgbClr val="FFFFFF"/>
                </a:solidFill>
                <a:latin typeface="微软雅黑" panose="020B0503020204020204" pitchFamily="34" charset="-122"/>
                <a:ea typeface="微软雅黑" panose="020B0503020204020204" pitchFamily="34" charset="-122"/>
              </a:rPr>
              <a:t>-3</a:t>
            </a:r>
            <a:r>
              <a:rPr lang="zh-CN" altLang="en-US" sz="2200" b="1" dirty="0">
                <a:solidFill>
                  <a:srgbClr val="FFFFFF"/>
                </a:solidFill>
                <a:latin typeface="微软雅黑" panose="020B0503020204020204" pitchFamily="34" charset="-122"/>
                <a:ea typeface="微软雅黑" panose="020B0503020204020204" pitchFamily="34" charset="-122"/>
              </a:rPr>
              <a:t>：一层循环</a:t>
            </a:r>
          </a:p>
        </p:txBody>
      </p:sp>
      <p:sp>
        <p:nvSpPr>
          <p:cNvPr id="10" name="Text Box 3"/>
          <p:cNvSpPr txBox="1">
            <a:spLocks noChangeArrowheads="1"/>
          </p:cNvSpPr>
          <p:nvPr/>
        </p:nvSpPr>
        <p:spPr bwMode="auto">
          <a:xfrm>
            <a:off x="246086" y="933281"/>
            <a:ext cx="6219027" cy="3907608"/>
          </a:xfrm>
          <a:prstGeom prst="rect">
            <a:avLst/>
          </a:prstGeom>
          <a:noFill/>
          <a:ln>
            <a:noFill/>
          </a:ln>
        </p:spPr>
        <p:txBody>
          <a:bodyPr wrap="square">
            <a:spAutoFit/>
          </a:bodyPr>
          <a:lstStyle>
            <a:lvl1pPr marL="469900" indent="-469900" eaLnBrk="0" hangingPunct="0">
              <a:defRPr sz="3000">
                <a:solidFill>
                  <a:schemeClr val="tx1"/>
                </a:solidFill>
                <a:latin typeface="Verdana" pitchFamily="34" charset="0"/>
                <a:ea typeface="宋体" pitchFamily="2" charset="-122"/>
              </a:defRPr>
            </a:lvl1pPr>
            <a:lvl2pPr marL="742950" indent="-285750" eaLnBrk="0" hangingPunct="0">
              <a:defRPr sz="3000">
                <a:solidFill>
                  <a:schemeClr val="tx1"/>
                </a:solidFill>
                <a:latin typeface="Verdana" pitchFamily="34" charset="0"/>
                <a:ea typeface="宋体" pitchFamily="2" charset="-122"/>
              </a:defRPr>
            </a:lvl2pPr>
            <a:lvl3pPr marL="1143000" indent="-228600" eaLnBrk="0" hangingPunct="0">
              <a:defRPr sz="3000">
                <a:solidFill>
                  <a:schemeClr val="tx1"/>
                </a:solidFill>
                <a:latin typeface="Verdana" pitchFamily="34" charset="0"/>
                <a:ea typeface="宋体" pitchFamily="2" charset="-122"/>
              </a:defRPr>
            </a:lvl3pPr>
            <a:lvl4pPr marL="1600200" indent="-228600" eaLnBrk="0" hangingPunct="0">
              <a:defRPr sz="3000">
                <a:solidFill>
                  <a:schemeClr val="tx1"/>
                </a:solidFill>
                <a:latin typeface="Verdana" pitchFamily="34" charset="0"/>
                <a:ea typeface="宋体" pitchFamily="2" charset="-122"/>
              </a:defRPr>
            </a:lvl4pPr>
            <a:lvl5pPr marL="2057400" indent="-228600" eaLnBrk="0" hangingPunct="0">
              <a:defRPr sz="3000">
                <a:solidFill>
                  <a:schemeClr val="tx1"/>
                </a:solidFill>
                <a:latin typeface="Verdana" pitchFamily="34" charset="0"/>
                <a:ea typeface="宋体" pitchFamily="2" charset="-122"/>
              </a:defRPr>
            </a:lvl5pPr>
            <a:lvl6pPr marL="2514600" indent="-228600" eaLnBrk="0" fontAlgn="base" hangingPunct="0">
              <a:spcBef>
                <a:spcPct val="0"/>
              </a:spcBef>
              <a:spcAft>
                <a:spcPct val="0"/>
              </a:spcAft>
              <a:buChar char="•"/>
              <a:defRPr sz="3000">
                <a:solidFill>
                  <a:schemeClr val="tx1"/>
                </a:solidFill>
                <a:latin typeface="Verdana" pitchFamily="34" charset="0"/>
                <a:ea typeface="宋体" pitchFamily="2" charset="-122"/>
              </a:defRPr>
            </a:lvl6pPr>
            <a:lvl7pPr marL="2971800" indent="-228600" eaLnBrk="0" fontAlgn="base" hangingPunct="0">
              <a:spcBef>
                <a:spcPct val="0"/>
              </a:spcBef>
              <a:spcAft>
                <a:spcPct val="0"/>
              </a:spcAft>
              <a:buChar char="•"/>
              <a:defRPr sz="3000">
                <a:solidFill>
                  <a:schemeClr val="tx1"/>
                </a:solidFill>
                <a:latin typeface="Verdana" pitchFamily="34" charset="0"/>
                <a:ea typeface="宋体" pitchFamily="2" charset="-122"/>
              </a:defRPr>
            </a:lvl7pPr>
            <a:lvl8pPr marL="3429000" indent="-228600" eaLnBrk="0" fontAlgn="base" hangingPunct="0">
              <a:spcBef>
                <a:spcPct val="0"/>
              </a:spcBef>
              <a:spcAft>
                <a:spcPct val="0"/>
              </a:spcAft>
              <a:buChar char="•"/>
              <a:defRPr sz="3000">
                <a:solidFill>
                  <a:schemeClr val="tx1"/>
                </a:solidFill>
                <a:latin typeface="Verdana" pitchFamily="34" charset="0"/>
                <a:ea typeface="宋体" pitchFamily="2" charset="-122"/>
              </a:defRPr>
            </a:lvl8pPr>
            <a:lvl9pPr marL="3886200" indent="-228600" eaLnBrk="0" fontAlgn="base" hangingPunct="0">
              <a:spcBef>
                <a:spcPct val="0"/>
              </a:spcBef>
              <a:spcAft>
                <a:spcPct val="0"/>
              </a:spcAft>
              <a:buChar char="•"/>
              <a:defRPr sz="3000">
                <a:solidFill>
                  <a:schemeClr val="tx1"/>
                </a:solidFill>
                <a:latin typeface="Verdana" pitchFamily="34" charset="0"/>
                <a:ea typeface="宋体" pitchFamily="2" charset="-122"/>
              </a:defRPr>
            </a:lvl9pPr>
          </a:lstStyle>
          <a:p>
            <a:pPr eaLnBrk="1" hangingPunct="1">
              <a:lnSpc>
                <a:spcPct val="120000"/>
              </a:lnSpc>
              <a:buFontTx/>
              <a:buAutoNum type="arabicPeriod"/>
            </a:pPr>
            <a:r>
              <a:rPr lang="en-US" altLang="en-US" sz="1600" dirty="0" err="1">
                <a:latin typeface="Times New Roman" pitchFamily="18" charset="0"/>
              </a:rPr>
              <a:t>int</a:t>
            </a:r>
            <a:r>
              <a:rPr lang="en-US" altLang="en-US" sz="1600" dirty="0">
                <a:latin typeface="Times New Roman" pitchFamily="18" charset="0"/>
              </a:rPr>
              <a:t> maxSubSum</a:t>
            </a:r>
            <a:r>
              <a:rPr lang="en-US" altLang="zh-CN" sz="1600" dirty="0">
                <a:latin typeface="Times New Roman" pitchFamily="18" charset="0"/>
              </a:rPr>
              <a:t>3</a:t>
            </a:r>
            <a:r>
              <a:rPr lang="en-US" altLang="en-US" sz="1600" dirty="0">
                <a:latin typeface="Times New Roman" pitchFamily="18" charset="0"/>
              </a:rPr>
              <a:t>( </a:t>
            </a:r>
            <a:r>
              <a:rPr lang="en-US" altLang="en-US" sz="1600" dirty="0" err="1">
                <a:latin typeface="Times New Roman" pitchFamily="18" charset="0"/>
              </a:rPr>
              <a:t>const</a:t>
            </a:r>
            <a:r>
              <a:rPr lang="en-US" altLang="en-US" sz="1600" dirty="0">
                <a:latin typeface="Times New Roman" pitchFamily="18" charset="0"/>
              </a:rPr>
              <a:t> vector&lt;</a:t>
            </a:r>
            <a:r>
              <a:rPr lang="en-US" altLang="en-US" sz="1600" dirty="0" err="1">
                <a:latin typeface="Times New Roman" pitchFamily="18" charset="0"/>
              </a:rPr>
              <a:t>int</a:t>
            </a:r>
            <a:r>
              <a:rPr lang="en-US" altLang="en-US" sz="1600" dirty="0">
                <a:latin typeface="Times New Roman" pitchFamily="18" charset="0"/>
              </a:rPr>
              <a:t>&gt; &amp;a )</a:t>
            </a:r>
          </a:p>
          <a:p>
            <a:pPr eaLnBrk="1" hangingPunct="1">
              <a:lnSpc>
                <a:spcPct val="120000"/>
              </a:lnSpc>
              <a:buFontTx/>
              <a:buAutoNum type="arabicPeriod"/>
            </a:pPr>
            <a:r>
              <a:rPr lang="en-US" altLang="en-US" sz="1600" dirty="0">
                <a:latin typeface="Times New Roman" pitchFamily="18" charset="0"/>
              </a:rPr>
              <a:t>{</a:t>
            </a:r>
          </a:p>
          <a:p>
            <a:pPr eaLnBrk="1" hangingPunct="1">
              <a:lnSpc>
                <a:spcPct val="120000"/>
              </a:lnSpc>
              <a:buFontTx/>
              <a:buAutoNum type="arabicPeriod"/>
            </a:pPr>
            <a:r>
              <a:rPr lang="en-US" altLang="en-US" sz="1600" dirty="0">
                <a:latin typeface="Times New Roman" pitchFamily="18" charset="0"/>
              </a:rPr>
              <a:t>    </a:t>
            </a:r>
            <a:r>
              <a:rPr lang="en-US" altLang="en-US" sz="1600" dirty="0" err="1">
                <a:latin typeface="Times New Roman" pitchFamily="18" charset="0"/>
              </a:rPr>
              <a:t>int</a:t>
            </a:r>
            <a:r>
              <a:rPr lang="en-US" altLang="en-US" sz="1600" dirty="0">
                <a:latin typeface="Times New Roman" pitchFamily="18" charset="0"/>
              </a:rPr>
              <a:t> </a:t>
            </a:r>
            <a:r>
              <a:rPr lang="en-US" altLang="en-US" sz="1600" dirty="0" err="1">
                <a:latin typeface="Times New Roman" pitchFamily="18" charset="0"/>
              </a:rPr>
              <a:t>maxSum</a:t>
            </a:r>
            <a:r>
              <a:rPr lang="en-US" altLang="en-US" sz="1600" dirty="0">
                <a:latin typeface="Times New Roman" pitchFamily="18" charset="0"/>
              </a:rPr>
              <a:t> = 0, </a:t>
            </a:r>
            <a:r>
              <a:rPr lang="en-US" altLang="en-US" sz="1600" dirty="0" err="1">
                <a:latin typeface="Times New Roman" pitchFamily="18" charset="0"/>
              </a:rPr>
              <a:t>bj</a:t>
            </a:r>
            <a:r>
              <a:rPr lang="en-US" altLang="en-US" sz="1600" dirty="0">
                <a:latin typeface="Times New Roman" pitchFamily="18" charset="0"/>
              </a:rPr>
              <a:t> = 0;   </a:t>
            </a:r>
          </a:p>
          <a:p>
            <a:pPr eaLnBrk="1" hangingPunct="1">
              <a:lnSpc>
                <a:spcPct val="120000"/>
              </a:lnSpc>
              <a:buFontTx/>
              <a:buAutoNum type="arabicPeriod"/>
            </a:pPr>
            <a:r>
              <a:rPr lang="en-US" altLang="en-US" sz="1600" dirty="0">
                <a:latin typeface="Times New Roman" pitchFamily="18" charset="0"/>
              </a:rPr>
              <a:t>    </a:t>
            </a:r>
            <a:r>
              <a:rPr lang="en-US" altLang="en-US" sz="1600" b="1" dirty="0">
                <a:latin typeface="Times New Roman" pitchFamily="18" charset="0"/>
              </a:rPr>
              <a:t>for( </a:t>
            </a:r>
            <a:r>
              <a:rPr lang="en-US" altLang="en-US" sz="1600" b="1" dirty="0" err="1">
                <a:latin typeface="Times New Roman" pitchFamily="18" charset="0"/>
              </a:rPr>
              <a:t>int</a:t>
            </a:r>
            <a:r>
              <a:rPr lang="en-US" altLang="en-US" sz="1600" b="1" dirty="0">
                <a:latin typeface="Times New Roman" pitchFamily="18" charset="0"/>
              </a:rPr>
              <a:t> j = 0; j &lt; </a:t>
            </a:r>
            <a:r>
              <a:rPr lang="en-US" altLang="en-US" sz="1600" b="1" dirty="0" err="1">
                <a:latin typeface="Times New Roman" pitchFamily="18" charset="0"/>
              </a:rPr>
              <a:t>a.size</a:t>
            </a:r>
            <a:r>
              <a:rPr lang="en-US" altLang="en-US" sz="1600" b="1" dirty="0">
                <a:latin typeface="Times New Roman" pitchFamily="18" charset="0"/>
              </a:rPr>
              <a:t>(); j++ )</a:t>
            </a:r>
          </a:p>
          <a:p>
            <a:pPr eaLnBrk="1" hangingPunct="1">
              <a:lnSpc>
                <a:spcPct val="120000"/>
              </a:lnSpc>
              <a:buFontTx/>
              <a:buAutoNum type="arabicPeriod"/>
            </a:pPr>
            <a:r>
              <a:rPr lang="en-US" altLang="en-US" sz="1600" dirty="0">
                <a:latin typeface="Times New Roman" pitchFamily="18" charset="0"/>
              </a:rPr>
              <a:t>    {</a:t>
            </a:r>
          </a:p>
          <a:p>
            <a:pPr eaLnBrk="1" hangingPunct="1">
              <a:lnSpc>
                <a:spcPct val="120000"/>
              </a:lnSpc>
              <a:buFontTx/>
              <a:buAutoNum type="arabicPeriod"/>
            </a:pPr>
            <a:r>
              <a:rPr lang="en-US" altLang="en-US" sz="1600" dirty="0">
                <a:latin typeface="Times New Roman" pitchFamily="18" charset="0"/>
              </a:rPr>
              <a:t>        </a:t>
            </a:r>
            <a:r>
              <a:rPr lang="en-US" altLang="en-US" sz="1600" dirty="0" err="1">
                <a:latin typeface="Times New Roman" pitchFamily="18" charset="0"/>
              </a:rPr>
              <a:t>bj</a:t>
            </a:r>
            <a:r>
              <a:rPr lang="en-US" altLang="en-US" sz="1600" dirty="0">
                <a:latin typeface="Times New Roman" pitchFamily="18" charset="0"/>
              </a:rPr>
              <a:t> += a[j];       </a:t>
            </a:r>
          </a:p>
          <a:p>
            <a:pPr eaLnBrk="1" hangingPunct="1">
              <a:lnSpc>
                <a:spcPct val="120000"/>
              </a:lnSpc>
              <a:buFontTx/>
              <a:buAutoNum type="arabicPeriod"/>
            </a:pPr>
            <a:r>
              <a:rPr lang="en-US" altLang="en-US" sz="1600" dirty="0">
                <a:latin typeface="Times New Roman" pitchFamily="18" charset="0"/>
              </a:rPr>
              <a:t>        </a:t>
            </a:r>
            <a:r>
              <a:rPr lang="en-US" altLang="en-US" sz="1600" b="1" dirty="0">
                <a:latin typeface="Times New Roman" pitchFamily="18" charset="0"/>
              </a:rPr>
              <a:t>if(</a:t>
            </a:r>
            <a:r>
              <a:rPr lang="en-US" altLang="en-US" sz="1600" b="1" dirty="0" err="1">
                <a:latin typeface="Times New Roman" pitchFamily="18" charset="0"/>
              </a:rPr>
              <a:t>bj</a:t>
            </a:r>
            <a:r>
              <a:rPr lang="en-US" altLang="en-US" sz="1600" b="1" dirty="0">
                <a:latin typeface="Times New Roman" pitchFamily="18" charset="0"/>
              </a:rPr>
              <a:t> &gt; </a:t>
            </a:r>
            <a:r>
              <a:rPr lang="en-US" altLang="en-US" sz="1600" b="1" dirty="0" err="1">
                <a:latin typeface="Times New Roman" pitchFamily="18" charset="0"/>
              </a:rPr>
              <a:t>maxSum</a:t>
            </a:r>
            <a:r>
              <a:rPr lang="en-US" altLang="en-US" sz="1600" b="1" dirty="0">
                <a:latin typeface="Times New Roman" pitchFamily="18" charset="0"/>
              </a:rPr>
              <a:t> ) </a:t>
            </a:r>
            <a:r>
              <a:rPr lang="en-US" altLang="zh-CN" sz="1600" dirty="0">
                <a:solidFill>
                  <a:srgbClr val="0070C0"/>
                </a:solidFill>
                <a:latin typeface="Times New Roman" pitchFamily="18" charset="0"/>
              </a:rPr>
              <a:t>//</a:t>
            </a:r>
            <a:r>
              <a:rPr lang="zh-CN" altLang="en-US" sz="1600" dirty="0">
                <a:solidFill>
                  <a:srgbClr val="0070C0"/>
                </a:solidFill>
                <a:latin typeface="微软雅黑" pitchFamily="34" charset="-122"/>
                <a:ea typeface="微软雅黑" pitchFamily="34" charset="-122"/>
              </a:rPr>
              <a:t>记录最优值</a:t>
            </a:r>
            <a:endParaRPr lang="en-US" altLang="en-US" sz="1600" dirty="0">
              <a:solidFill>
                <a:srgbClr val="0070C0"/>
              </a:solidFill>
              <a:latin typeface="微软雅黑" pitchFamily="34" charset="-122"/>
              <a:ea typeface="微软雅黑" pitchFamily="34" charset="-122"/>
            </a:endParaRPr>
          </a:p>
          <a:p>
            <a:pPr eaLnBrk="1" hangingPunct="1">
              <a:lnSpc>
                <a:spcPct val="120000"/>
              </a:lnSpc>
              <a:buFontTx/>
              <a:buAutoNum type="arabicPeriod"/>
            </a:pPr>
            <a:r>
              <a:rPr lang="en-US" altLang="en-US" sz="1600" dirty="0">
                <a:latin typeface="Times New Roman" pitchFamily="18" charset="0"/>
              </a:rPr>
              <a:t>            </a:t>
            </a:r>
            <a:r>
              <a:rPr lang="en-US" altLang="en-US" sz="1600" dirty="0" err="1">
                <a:latin typeface="Times New Roman" pitchFamily="18" charset="0"/>
              </a:rPr>
              <a:t>maxSum</a:t>
            </a:r>
            <a:r>
              <a:rPr lang="en-US" altLang="en-US" sz="1600" dirty="0">
                <a:latin typeface="Times New Roman" pitchFamily="18" charset="0"/>
              </a:rPr>
              <a:t> = </a:t>
            </a:r>
            <a:r>
              <a:rPr lang="en-US" altLang="en-US" sz="1600" dirty="0" err="1">
                <a:latin typeface="Times New Roman" pitchFamily="18" charset="0"/>
              </a:rPr>
              <a:t>bj</a:t>
            </a:r>
            <a:r>
              <a:rPr lang="en-US" altLang="en-US" sz="1600" dirty="0">
                <a:latin typeface="Times New Roman" pitchFamily="18" charset="0"/>
              </a:rPr>
              <a:t>;</a:t>
            </a:r>
          </a:p>
          <a:p>
            <a:pPr eaLnBrk="1" hangingPunct="1">
              <a:lnSpc>
                <a:spcPct val="120000"/>
              </a:lnSpc>
              <a:buFontTx/>
              <a:buAutoNum type="arabicPeriod"/>
            </a:pPr>
            <a:r>
              <a:rPr lang="en-US" altLang="en-US" sz="1600" dirty="0">
                <a:latin typeface="Times New Roman" pitchFamily="18" charset="0"/>
              </a:rPr>
              <a:t>        </a:t>
            </a:r>
            <a:r>
              <a:rPr lang="en-US" altLang="en-US" sz="1600" b="1" dirty="0">
                <a:solidFill>
                  <a:srgbClr val="F77A2D"/>
                </a:solidFill>
                <a:latin typeface="Times New Roman" pitchFamily="18" charset="0"/>
              </a:rPr>
              <a:t>else if(</a:t>
            </a:r>
            <a:r>
              <a:rPr lang="en-US" altLang="en-US" sz="1600" b="1" dirty="0" err="1">
                <a:solidFill>
                  <a:srgbClr val="F77A2D"/>
                </a:solidFill>
                <a:latin typeface="Times New Roman" pitchFamily="18" charset="0"/>
              </a:rPr>
              <a:t>bj</a:t>
            </a:r>
            <a:r>
              <a:rPr lang="en-US" altLang="en-US" sz="1600" b="1" dirty="0">
                <a:solidFill>
                  <a:srgbClr val="F77A2D"/>
                </a:solidFill>
                <a:latin typeface="Times New Roman" pitchFamily="18" charset="0"/>
              </a:rPr>
              <a:t> &lt; 0 )     </a:t>
            </a:r>
            <a:endParaRPr lang="en-US" altLang="en-US" sz="1600" dirty="0">
              <a:solidFill>
                <a:srgbClr val="0070C0"/>
              </a:solidFill>
              <a:latin typeface="微软雅黑" pitchFamily="34" charset="-122"/>
              <a:ea typeface="微软雅黑" pitchFamily="34" charset="-122"/>
            </a:endParaRPr>
          </a:p>
          <a:p>
            <a:pPr eaLnBrk="1" hangingPunct="1">
              <a:lnSpc>
                <a:spcPct val="120000"/>
              </a:lnSpc>
              <a:buFontTx/>
              <a:buAutoNum type="arabicPeriod"/>
            </a:pPr>
            <a:r>
              <a:rPr lang="en-US" altLang="en-US" sz="1600" dirty="0">
                <a:latin typeface="Times New Roman" pitchFamily="18" charset="0"/>
              </a:rPr>
              <a:t>            </a:t>
            </a:r>
            <a:r>
              <a:rPr lang="en-US" altLang="en-US" sz="1600" dirty="0" err="1">
                <a:latin typeface="Times New Roman" pitchFamily="18" charset="0"/>
              </a:rPr>
              <a:t>bj</a:t>
            </a:r>
            <a:r>
              <a:rPr lang="en-US" altLang="en-US" sz="1600" dirty="0">
                <a:latin typeface="Times New Roman" pitchFamily="18" charset="0"/>
              </a:rPr>
              <a:t> = 0;</a:t>
            </a:r>
          </a:p>
          <a:p>
            <a:pPr eaLnBrk="1" hangingPunct="1">
              <a:lnSpc>
                <a:spcPct val="120000"/>
              </a:lnSpc>
              <a:buFontTx/>
              <a:buAutoNum type="arabicPeriod"/>
            </a:pPr>
            <a:r>
              <a:rPr lang="en-US" altLang="en-US" sz="1600" dirty="0">
                <a:latin typeface="Times New Roman" pitchFamily="18" charset="0"/>
              </a:rPr>
              <a:t>    }  </a:t>
            </a:r>
          </a:p>
          <a:p>
            <a:pPr eaLnBrk="1" hangingPunct="1">
              <a:lnSpc>
                <a:spcPct val="120000"/>
              </a:lnSpc>
              <a:buFontTx/>
              <a:buAutoNum type="arabicPeriod"/>
            </a:pPr>
            <a:r>
              <a:rPr lang="en-US" altLang="en-US" sz="1600" dirty="0">
                <a:latin typeface="Times New Roman" pitchFamily="18" charset="0"/>
              </a:rPr>
              <a:t>    return </a:t>
            </a:r>
            <a:r>
              <a:rPr lang="en-US" altLang="en-US" sz="1600" dirty="0" err="1">
                <a:latin typeface="Times New Roman" pitchFamily="18" charset="0"/>
              </a:rPr>
              <a:t>maxSum</a:t>
            </a:r>
            <a:r>
              <a:rPr lang="en-US" altLang="en-US" sz="1600" dirty="0">
                <a:latin typeface="Times New Roman" pitchFamily="18" charset="0"/>
              </a:rPr>
              <a:t>;</a:t>
            </a:r>
          </a:p>
          <a:p>
            <a:pPr eaLnBrk="1" hangingPunct="1">
              <a:lnSpc>
                <a:spcPct val="120000"/>
              </a:lnSpc>
              <a:buFontTx/>
              <a:buAutoNum type="arabicPeriod"/>
            </a:pPr>
            <a:r>
              <a:rPr lang="en-US" altLang="en-US" sz="1600" dirty="0">
                <a:latin typeface="Times New Roman" pitchFamily="18" charset="0"/>
              </a:rPr>
              <a:t>}</a:t>
            </a:r>
            <a:endParaRPr lang="zh-CN" altLang="en-US" sz="1600" dirty="0">
              <a:latin typeface="Times New Roman" pitchFamily="18" charset="0"/>
            </a:endParaRPr>
          </a:p>
        </p:txBody>
      </p:sp>
      <p:graphicFrame>
        <p:nvGraphicFramePr>
          <p:cNvPr id="5" name="表格 4"/>
          <p:cNvGraphicFramePr>
            <a:graphicFrameLocks noGrp="1"/>
          </p:cNvGraphicFramePr>
          <p:nvPr>
            <p:extLst/>
          </p:nvPr>
        </p:nvGraphicFramePr>
        <p:xfrm>
          <a:off x="5076056" y="2169913"/>
          <a:ext cx="3476190" cy="365760"/>
        </p:xfrm>
        <a:graphic>
          <a:graphicData uri="http://schemas.openxmlformats.org/drawingml/2006/table">
            <a:tbl>
              <a:tblPr firstRow="1" bandRow="1">
                <a:tableStyleId>{5C22544A-7EE6-4342-B048-85BDC9FD1C3A}</a:tableStyleId>
              </a:tblPr>
              <a:tblGrid>
                <a:gridCol w="347619">
                  <a:extLst>
                    <a:ext uri="{9D8B030D-6E8A-4147-A177-3AD203B41FA5}">
                      <a16:colId xmlns:a16="http://schemas.microsoft.com/office/drawing/2014/main" val="881802950"/>
                    </a:ext>
                  </a:extLst>
                </a:gridCol>
                <a:gridCol w="347619">
                  <a:extLst>
                    <a:ext uri="{9D8B030D-6E8A-4147-A177-3AD203B41FA5}">
                      <a16:colId xmlns:a16="http://schemas.microsoft.com/office/drawing/2014/main" val="942374073"/>
                    </a:ext>
                  </a:extLst>
                </a:gridCol>
                <a:gridCol w="347619">
                  <a:extLst>
                    <a:ext uri="{9D8B030D-6E8A-4147-A177-3AD203B41FA5}">
                      <a16:colId xmlns:a16="http://schemas.microsoft.com/office/drawing/2014/main" val="2445558115"/>
                    </a:ext>
                  </a:extLst>
                </a:gridCol>
                <a:gridCol w="347619">
                  <a:extLst>
                    <a:ext uri="{9D8B030D-6E8A-4147-A177-3AD203B41FA5}">
                      <a16:colId xmlns:a16="http://schemas.microsoft.com/office/drawing/2014/main" val="3684806159"/>
                    </a:ext>
                  </a:extLst>
                </a:gridCol>
                <a:gridCol w="347619">
                  <a:extLst>
                    <a:ext uri="{9D8B030D-6E8A-4147-A177-3AD203B41FA5}">
                      <a16:colId xmlns:a16="http://schemas.microsoft.com/office/drawing/2014/main" val="2416774194"/>
                    </a:ext>
                  </a:extLst>
                </a:gridCol>
                <a:gridCol w="347619">
                  <a:extLst>
                    <a:ext uri="{9D8B030D-6E8A-4147-A177-3AD203B41FA5}">
                      <a16:colId xmlns:a16="http://schemas.microsoft.com/office/drawing/2014/main" val="2007971916"/>
                    </a:ext>
                  </a:extLst>
                </a:gridCol>
                <a:gridCol w="347619">
                  <a:extLst>
                    <a:ext uri="{9D8B030D-6E8A-4147-A177-3AD203B41FA5}">
                      <a16:colId xmlns:a16="http://schemas.microsoft.com/office/drawing/2014/main" val="3793717711"/>
                    </a:ext>
                  </a:extLst>
                </a:gridCol>
                <a:gridCol w="347619">
                  <a:extLst>
                    <a:ext uri="{9D8B030D-6E8A-4147-A177-3AD203B41FA5}">
                      <a16:colId xmlns:a16="http://schemas.microsoft.com/office/drawing/2014/main" val="911388870"/>
                    </a:ext>
                  </a:extLst>
                </a:gridCol>
                <a:gridCol w="347619">
                  <a:extLst>
                    <a:ext uri="{9D8B030D-6E8A-4147-A177-3AD203B41FA5}">
                      <a16:colId xmlns:a16="http://schemas.microsoft.com/office/drawing/2014/main" val="1370382058"/>
                    </a:ext>
                  </a:extLst>
                </a:gridCol>
                <a:gridCol w="347619">
                  <a:extLst>
                    <a:ext uri="{9D8B030D-6E8A-4147-A177-3AD203B41FA5}">
                      <a16:colId xmlns:a16="http://schemas.microsoft.com/office/drawing/2014/main" val="994411111"/>
                    </a:ext>
                  </a:extLst>
                </a:gridCol>
              </a:tblGrid>
              <a:tr h="190649">
                <a:tc>
                  <a:txBody>
                    <a:bodyPr/>
                    <a:lstStyle/>
                    <a:p>
                      <a:endParaRPr lang="zh-CN" altLang="en-US"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CN" altLang="en-US" sz="1200" baseline="-250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CN"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r>
                        <a:rPr lang="en-US" altLang="zh-CN" sz="1000" dirty="0"/>
                        <a:t>a[j]</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a:t>
                      </a:r>
                      <a:endParaRPr lang="zh-CN" altLang="en-US"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1" i="0" u="none" strike="noStrike" kern="1200" cap="none" spc="0" normalizeH="0" baseline="-25000" noProof="0" dirty="0">
                        <a:ln>
                          <a:noFill/>
                        </a:ln>
                        <a:solidFill>
                          <a:prstClr val="white"/>
                        </a:solidFill>
                        <a:effectLst/>
                        <a:uLnTx/>
                        <a:uFillTx/>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altLang="zh-CN" dirty="0"/>
                        <a:t>…</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144515768"/>
                  </a:ext>
                </a:extLst>
              </a:tr>
            </a:tbl>
          </a:graphicData>
        </a:graphic>
      </p:graphicFrame>
      <p:sp>
        <p:nvSpPr>
          <p:cNvPr id="8" name="左大括号 7"/>
          <p:cNvSpPr/>
          <p:nvPr/>
        </p:nvSpPr>
        <p:spPr>
          <a:xfrm rot="5400000">
            <a:off x="6408718" y="1550582"/>
            <a:ext cx="152401" cy="1008112"/>
          </a:xfrm>
          <a:prstGeom prst="leftBrace">
            <a:avLst/>
          </a:prstGeom>
          <a:ln w="19050">
            <a:solidFill>
              <a:srgbClr val="1F7BE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0FC18BFC-4ECF-CB48-9973-9A93CF81FA6C}"/>
              </a:ext>
            </a:extLst>
          </p:cNvPr>
          <p:cNvGrpSpPr/>
          <p:nvPr/>
        </p:nvGrpSpPr>
        <p:grpSpPr>
          <a:xfrm>
            <a:off x="5548816" y="2567137"/>
            <a:ext cx="792087" cy="383831"/>
            <a:chOff x="5548816" y="2567137"/>
            <a:chExt cx="792087" cy="383831"/>
          </a:xfrm>
        </p:grpSpPr>
        <p:sp>
          <p:nvSpPr>
            <p:cNvPr id="7" name="左大括号 6"/>
            <p:cNvSpPr/>
            <p:nvPr/>
          </p:nvSpPr>
          <p:spPr>
            <a:xfrm rot="5400000" flipH="1">
              <a:off x="5866055" y="2249898"/>
              <a:ext cx="131949" cy="766428"/>
            </a:xfrm>
            <a:prstGeom prst="leftBrace">
              <a:avLst/>
            </a:prstGeom>
            <a:ln w="19050">
              <a:solidFill>
                <a:srgbClr val="1F7BE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文本框 10"/>
            <p:cNvSpPr txBox="1"/>
            <p:nvPr/>
          </p:nvSpPr>
          <p:spPr>
            <a:xfrm>
              <a:off x="5550302" y="2673969"/>
              <a:ext cx="790601" cy="276999"/>
            </a:xfrm>
            <a:prstGeom prst="rect">
              <a:avLst/>
            </a:prstGeom>
            <a:noFill/>
          </p:spPr>
          <p:txBody>
            <a:bodyPr wrap="none" rtlCol="0">
              <a:spAutoFit/>
            </a:bodyPr>
            <a:lstStyle/>
            <a:p>
              <a:r>
                <a:rPr lang="en-US" altLang="zh-CN" sz="1200" dirty="0" err="1"/>
                <a:t>maxSum</a:t>
              </a:r>
              <a:endParaRPr lang="zh-CN" altLang="en-US" sz="1200" dirty="0"/>
            </a:p>
          </p:txBody>
        </p:sp>
      </p:grpSp>
      <p:cxnSp>
        <p:nvCxnSpPr>
          <p:cNvPr id="3" name="直接箭头连接符 2"/>
          <p:cNvCxnSpPr/>
          <p:nvPr/>
        </p:nvCxnSpPr>
        <p:spPr>
          <a:xfrm flipV="1">
            <a:off x="5111463" y="2352793"/>
            <a:ext cx="1696961" cy="18394"/>
          </a:xfrm>
          <a:prstGeom prst="straightConnector1">
            <a:avLst/>
          </a:prstGeom>
          <a:ln w="19050">
            <a:solidFill>
              <a:srgbClr val="1F7BE1"/>
            </a:solidFill>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7B844C2B-1377-B44B-8091-22F4FE96B7F1}"/>
              </a:ext>
            </a:extLst>
          </p:cNvPr>
          <p:cNvSpPr/>
          <p:nvPr/>
        </p:nvSpPr>
        <p:spPr>
          <a:xfrm>
            <a:off x="5244156" y="1615901"/>
            <a:ext cx="2496196" cy="307777"/>
          </a:xfrm>
          <a:prstGeom prst="rect">
            <a:avLst/>
          </a:prstGeom>
        </p:spPr>
        <p:txBody>
          <a:bodyPr wrap="none">
            <a:spAutoFit/>
          </a:bodyPr>
          <a:lstStyle/>
          <a:p>
            <a:r>
              <a:rPr lang="en-US" altLang="zh-CN" sz="1400" b="1" dirty="0"/>
              <a:t>b[j]</a:t>
            </a:r>
            <a:r>
              <a:rPr lang="zh-CN" altLang="en-US" sz="1400" dirty="0"/>
              <a:t>：</a:t>
            </a:r>
            <a:r>
              <a:rPr lang="en-US" altLang="zh-CN" sz="1400" dirty="0"/>
              <a:t>a[j]</a:t>
            </a:r>
            <a:r>
              <a:rPr lang="zh-CN" altLang="en-US" sz="1400" dirty="0"/>
              <a:t>为末尾的</a:t>
            </a:r>
            <a:r>
              <a:rPr lang="zh-CN" altLang="en-US" sz="1400" b="1" dirty="0"/>
              <a:t>最大子段和</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0747CDC0-6C98-2C43-9A29-8AD25755483C}"/>
                  </a:ext>
                </a:extLst>
              </p:cNvPr>
              <p:cNvSpPr txBox="1"/>
              <p:nvPr/>
            </p:nvSpPr>
            <p:spPr>
              <a:xfrm>
                <a:off x="5076056" y="3178025"/>
                <a:ext cx="3812647" cy="61786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kumimoji="1" lang="en-US" altLang="zh-CN" b="0" i="1" smtClean="0">
                          <a:latin typeface="Cambria Math" panose="02040503050406030204" pitchFamily="18" charset="0"/>
                        </a:rPr>
                        <m:t>𝑏</m:t>
                      </m:r>
                      <m:d>
                        <m:dPr>
                          <m:begChr m:val="["/>
                          <m:endChr m:val="]"/>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𝑗</m:t>
                          </m:r>
                        </m:e>
                      </m:d>
                      <m:r>
                        <a:rPr kumimoji="1" lang="en-US" altLang="zh-CN" b="0" i="1" smtClean="0">
                          <a:latin typeface="Cambria Math" panose="02040503050406030204" pitchFamily="18" charset="0"/>
                        </a:rPr>
                        <m:t>=</m:t>
                      </m:r>
                      <m:d>
                        <m:dPr>
                          <m:begChr m:val="{"/>
                          <m:endChr m:val=""/>
                          <m:ctrlPr>
                            <a:rPr kumimoji="1" lang="en-US" altLang="zh-CN" b="0" i="1" smtClean="0">
                              <a:latin typeface="Cambria Math" panose="02040503050406030204" pitchFamily="18" charset="0"/>
                            </a:rPr>
                          </m:ctrlPr>
                        </m:dPr>
                        <m:e>
                          <m:eqArr>
                            <m:eqArrPr>
                              <m:ctrlPr>
                                <a:rPr kumimoji="1" lang="en-US" altLang="zh-CN" b="0" i="1" smtClean="0">
                                  <a:latin typeface="Cambria Math" panose="02040503050406030204" pitchFamily="18" charset="0"/>
                                </a:rPr>
                              </m:ctrlPr>
                            </m:eqArrPr>
                            <m:e>
                              <m:func>
                                <m:funcPr>
                                  <m:ctrlPr>
                                    <a:rPr kumimoji="1" lang="en-US" altLang="zh-CN" b="0" i="1" smtClean="0">
                                      <a:latin typeface="Cambria Math" panose="02040503050406030204" pitchFamily="18" charset="0"/>
                                    </a:rPr>
                                  </m:ctrlPr>
                                </m:funcPr>
                                <m:fName>
                                  <m:r>
                                    <m:rPr>
                                      <m:sty m:val="p"/>
                                    </m:rPr>
                                    <a:rPr kumimoji="1" lang="en-US" altLang="zh-CN" b="0" i="0" smtClean="0">
                                      <a:latin typeface="Cambria Math" panose="02040503050406030204" pitchFamily="18" charset="0"/>
                                    </a:rPr>
                                    <m:t>max</m:t>
                                  </m:r>
                                </m:fName>
                                <m:e>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𝑎</m:t>
                                      </m:r>
                                      <m:d>
                                        <m:dPr>
                                          <m:begChr m:val="["/>
                                          <m:endChr m:val="]"/>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1</m:t>
                                          </m:r>
                                        </m:e>
                                      </m:d>
                                      <m:r>
                                        <a:rPr kumimoji="1" lang="en-US" altLang="zh-CN" b="0" i="1" smtClean="0">
                                          <a:latin typeface="Cambria Math" panose="02040503050406030204" pitchFamily="18" charset="0"/>
                                        </a:rPr>
                                        <m:t>,0</m:t>
                                      </m:r>
                                    </m:e>
                                  </m:d>
                                </m:e>
                              </m:func>
                              <m:r>
                                <a:rPr kumimoji="1" lang="en-US" altLang="zh-CN" b="0" i="1" smtClean="0">
                                  <a:latin typeface="Cambria Math" panose="02040503050406030204" pitchFamily="18" charset="0"/>
                                </a:rPr>
                                <m:t>,              </m:t>
                              </m:r>
                              <m:r>
                                <a:rPr kumimoji="1" lang="en-US" altLang="zh-CN" b="0" i="1" smtClean="0">
                                  <a:latin typeface="Cambria Math" panose="02040503050406030204" pitchFamily="18" charset="0"/>
                                </a:rPr>
                                <m:t>𝑗</m:t>
                              </m:r>
                              <m:r>
                                <a:rPr kumimoji="1" lang="en-US" altLang="zh-CN" b="0" i="1" smtClean="0">
                                  <a:latin typeface="Cambria Math" panose="02040503050406030204" pitchFamily="18" charset="0"/>
                                </a:rPr>
                                <m:t>=1</m:t>
                              </m:r>
                            </m:e>
                            <m:e>
                              <m:func>
                                <m:funcPr>
                                  <m:ctrlPr>
                                    <a:rPr kumimoji="1" lang="en-US" altLang="zh-CN" b="0" i="1" smtClean="0">
                                      <a:latin typeface="Cambria Math" panose="02040503050406030204" pitchFamily="18" charset="0"/>
                                    </a:rPr>
                                  </m:ctrlPr>
                                </m:funcPr>
                                <m:fName>
                                  <m:r>
                                    <m:rPr>
                                      <m:sty m:val="p"/>
                                    </m:rPr>
                                    <a:rPr kumimoji="1" lang="en-US" altLang="zh-CN" b="0" i="0" smtClean="0">
                                      <a:latin typeface="Cambria Math" panose="02040503050406030204" pitchFamily="18" charset="0"/>
                                    </a:rPr>
                                    <m:t>max</m:t>
                                  </m:r>
                                </m:fName>
                                <m:e>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𝑏</m:t>
                                      </m:r>
                                      <m:d>
                                        <m:dPr>
                                          <m:begChr m:val="["/>
                                          <m:endChr m:val="]"/>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𝑗</m:t>
                                          </m:r>
                                          <m:r>
                                            <a:rPr kumimoji="1" lang="en-US" altLang="zh-CN" b="0" i="1" smtClean="0">
                                              <a:latin typeface="Cambria Math" panose="02040503050406030204" pitchFamily="18" charset="0"/>
                                            </a:rPr>
                                            <m:t>−1</m:t>
                                          </m:r>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𝑎</m:t>
                                      </m:r>
                                      <m:d>
                                        <m:dPr>
                                          <m:begChr m:val="["/>
                                          <m:endChr m:val="]"/>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𝑗</m:t>
                                          </m:r>
                                        </m:e>
                                      </m:d>
                                      <m:r>
                                        <a:rPr kumimoji="1" lang="en-US" altLang="zh-CN" b="0" i="1" smtClean="0">
                                          <a:latin typeface="Cambria Math" panose="02040503050406030204" pitchFamily="18" charset="0"/>
                                        </a:rPr>
                                        <m:t>,0</m:t>
                                      </m:r>
                                    </m:e>
                                  </m:d>
                                </m:e>
                              </m:func>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𝑗</m:t>
                              </m:r>
                              <m:r>
                                <a:rPr kumimoji="1" lang="en-US" altLang="zh-CN" b="0" i="1" smtClean="0">
                                  <a:latin typeface="Cambria Math" panose="02040503050406030204" pitchFamily="18" charset="0"/>
                                </a:rPr>
                                <m:t>&gt;1</m:t>
                              </m:r>
                            </m:e>
                          </m:eqArr>
                        </m:e>
                      </m:d>
                    </m:oMath>
                  </m:oMathPara>
                </a14:m>
                <a:endParaRPr kumimoji="1" lang="zh-CN" altLang="en-US" dirty="0"/>
              </a:p>
            </p:txBody>
          </p:sp>
        </mc:Choice>
        <mc:Fallback xmlns="">
          <p:sp>
            <p:nvSpPr>
              <p:cNvPr id="4" name="文本框 3">
                <a:extLst>
                  <a:ext uri="{FF2B5EF4-FFF2-40B4-BE49-F238E27FC236}">
                    <a16:creationId xmlns:a16="http://schemas.microsoft.com/office/drawing/2014/main" id="{0747CDC0-6C98-2C43-9A29-8AD25755483C}"/>
                  </a:ext>
                </a:extLst>
              </p:cNvPr>
              <p:cNvSpPr txBox="1">
                <a:spLocks noRot="1" noChangeAspect="1" noMove="1" noResize="1" noEditPoints="1" noAdjustHandles="1" noChangeArrowheads="1" noChangeShapeType="1" noTextEdit="1"/>
              </p:cNvSpPr>
              <p:nvPr/>
            </p:nvSpPr>
            <p:spPr>
              <a:xfrm>
                <a:off x="5076056" y="3178025"/>
                <a:ext cx="3812647" cy="617861"/>
              </a:xfrm>
              <a:prstGeom prst="rect">
                <a:avLst/>
              </a:prstGeom>
              <a:blipFill>
                <a:blip r:embed="rId2"/>
                <a:stretch>
                  <a:fillRect l="-12957" t="-222000" b="-322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99379031"/>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 presetClass="entr" presetSubtype="1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checkerboard(across)">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arn(inVertical)">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44920" y="51470"/>
            <a:ext cx="2457724" cy="363176"/>
          </a:xfrm>
          <a:prstGeom prst="rect">
            <a:avLst/>
          </a:prstGeom>
        </p:spPr>
        <p:txBody>
          <a:bodyPr wrap="none">
            <a:spAutoFit/>
          </a:bodyPr>
          <a:lstStyle/>
          <a:p>
            <a:pPr>
              <a:lnSpc>
                <a:spcPct val="80000"/>
              </a:lnSpc>
            </a:pPr>
            <a:r>
              <a:rPr lang="zh-CN" altLang="en-US" sz="2200" b="1" dirty="0">
                <a:solidFill>
                  <a:srgbClr val="FFFFFF"/>
                </a:solidFill>
                <a:latin typeface="微软雅黑" panose="020B0503020204020204" pitchFamily="34" charset="-122"/>
                <a:ea typeface="微软雅黑" panose="020B0503020204020204" pitchFamily="34" charset="-122"/>
              </a:rPr>
              <a:t>算法</a:t>
            </a:r>
            <a:r>
              <a:rPr lang="en-US" altLang="zh-CN" sz="2200" b="1" dirty="0">
                <a:solidFill>
                  <a:srgbClr val="FFFFFF"/>
                </a:solidFill>
                <a:latin typeface="微软雅黑" panose="020B0503020204020204" pitchFamily="34" charset="-122"/>
                <a:ea typeface="微软雅黑" panose="020B0503020204020204" pitchFamily="34" charset="-122"/>
              </a:rPr>
              <a:t>-4</a:t>
            </a:r>
            <a:r>
              <a:rPr lang="zh-CN" altLang="en-US" sz="2200" b="1" dirty="0">
                <a:solidFill>
                  <a:srgbClr val="FFFFFF"/>
                </a:solidFill>
                <a:latin typeface="微软雅黑" panose="020B0503020204020204" pitchFamily="34" charset="-122"/>
                <a:ea typeface="微软雅黑" panose="020B0503020204020204" pitchFamily="34" charset="-122"/>
              </a:rPr>
              <a:t>：递归方法</a:t>
            </a:r>
          </a:p>
        </p:txBody>
      </p:sp>
      <p:sp>
        <p:nvSpPr>
          <p:cNvPr id="11" name="Text Box 3"/>
          <p:cNvSpPr txBox="1">
            <a:spLocks noChangeArrowheads="1"/>
          </p:cNvSpPr>
          <p:nvPr/>
        </p:nvSpPr>
        <p:spPr bwMode="auto">
          <a:xfrm>
            <a:off x="179512" y="490190"/>
            <a:ext cx="5655890" cy="4385816"/>
          </a:xfrm>
          <a:prstGeom prst="rect">
            <a:avLst/>
          </a:prstGeom>
          <a:noFill/>
          <a:ln>
            <a:noFill/>
          </a:ln>
        </p:spPr>
        <p:txBody>
          <a:bodyPr wrap="square">
            <a:spAutoFit/>
          </a:bodyPr>
          <a:lstStyle>
            <a:lvl1pPr marL="469900" indent="-469900" eaLnBrk="0" hangingPunct="0">
              <a:defRPr sz="3000">
                <a:solidFill>
                  <a:schemeClr val="tx1"/>
                </a:solidFill>
                <a:latin typeface="Verdana" pitchFamily="34" charset="0"/>
                <a:ea typeface="宋体" pitchFamily="2" charset="-122"/>
              </a:defRPr>
            </a:lvl1pPr>
            <a:lvl2pPr marL="742950" indent="-285750" eaLnBrk="0" hangingPunct="0">
              <a:defRPr sz="3000">
                <a:solidFill>
                  <a:schemeClr val="tx1"/>
                </a:solidFill>
                <a:latin typeface="Verdana" pitchFamily="34" charset="0"/>
                <a:ea typeface="宋体" pitchFamily="2" charset="-122"/>
              </a:defRPr>
            </a:lvl2pPr>
            <a:lvl3pPr marL="1143000" indent="-228600" eaLnBrk="0" hangingPunct="0">
              <a:defRPr sz="3000">
                <a:solidFill>
                  <a:schemeClr val="tx1"/>
                </a:solidFill>
                <a:latin typeface="Verdana" pitchFamily="34" charset="0"/>
                <a:ea typeface="宋体" pitchFamily="2" charset="-122"/>
              </a:defRPr>
            </a:lvl3pPr>
            <a:lvl4pPr marL="1600200" indent="-228600" eaLnBrk="0" hangingPunct="0">
              <a:defRPr sz="3000">
                <a:solidFill>
                  <a:schemeClr val="tx1"/>
                </a:solidFill>
                <a:latin typeface="Verdana" pitchFamily="34" charset="0"/>
                <a:ea typeface="宋体" pitchFamily="2" charset="-122"/>
              </a:defRPr>
            </a:lvl4pPr>
            <a:lvl5pPr marL="2057400" indent="-228600" eaLnBrk="0" hangingPunct="0">
              <a:defRPr sz="3000">
                <a:solidFill>
                  <a:schemeClr val="tx1"/>
                </a:solidFill>
                <a:latin typeface="Verdana" pitchFamily="34" charset="0"/>
                <a:ea typeface="宋体" pitchFamily="2" charset="-122"/>
              </a:defRPr>
            </a:lvl5pPr>
            <a:lvl6pPr marL="2514600" indent="-228600" eaLnBrk="0" fontAlgn="base" hangingPunct="0">
              <a:spcBef>
                <a:spcPct val="0"/>
              </a:spcBef>
              <a:spcAft>
                <a:spcPct val="0"/>
              </a:spcAft>
              <a:buChar char="•"/>
              <a:defRPr sz="3000">
                <a:solidFill>
                  <a:schemeClr val="tx1"/>
                </a:solidFill>
                <a:latin typeface="Verdana" pitchFamily="34" charset="0"/>
                <a:ea typeface="宋体" pitchFamily="2" charset="-122"/>
              </a:defRPr>
            </a:lvl6pPr>
            <a:lvl7pPr marL="2971800" indent="-228600" eaLnBrk="0" fontAlgn="base" hangingPunct="0">
              <a:spcBef>
                <a:spcPct val="0"/>
              </a:spcBef>
              <a:spcAft>
                <a:spcPct val="0"/>
              </a:spcAft>
              <a:buChar char="•"/>
              <a:defRPr sz="3000">
                <a:solidFill>
                  <a:schemeClr val="tx1"/>
                </a:solidFill>
                <a:latin typeface="Verdana" pitchFamily="34" charset="0"/>
                <a:ea typeface="宋体" pitchFamily="2" charset="-122"/>
              </a:defRPr>
            </a:lvl7pPr>
            <a:lvl8pPr marL="3429000" indent="-228600" eaLnBrk="0" fontAlgn="base" hangingPunct="0">
              <a:spcBef>
                <a:spcPct val="0"/>
              </a:spcBef>
              <a:spcAft>
                <a:spcPct val="0"/>
              </a:spcAft>
              <a:buChar char="•"/>
              <a:defRPr sz="3000">
                <a:solidFill>
                  <a:schemeClr val="tx1"/>
                </a:solidFill>
                <a:latin typeface="Verdana" pitchFamily="34" charset="0"/>
                <a:ea typeface="宋体" pitchFamily="2" charset="-122"/>
              </a:defRPr>
            </a:lvl8pPr>
            <a:lvl9pPr marL="3886200" indent="-228600" eaLnBrk="0" fontAlgn="base" hangingPunct="0">
              <a:spcBef>
                <a:spcPct val="0"/>
              </a:spcBef>
              <a:spcAft>
                <a:spcPct val="0"/>
              </a:spcAft>
              <a:buChar char="•"/>
              <a:defRPr sz="3000">
                <a:solidFill>
                  <a:schemeClr val="tx1"/>
                </a:solidFill>
                <a:latin typeface="Verdana" pitchFamily="34" charset="0"/>
                <a:ea typeface="宋体" pitchFamily="2" charset="-122"/>
              </a:defRPr>
            </a:lvl9pPr>
          </a:lstStyle>
          <a:p>
            <a:pPr eaLnBrk="1" hangingPunct="1">
              <a:buFontTx/>
              <a:buAutoNum type="arabicPeriod"/>
            </a:pPr>
            <a:r>
              <a:rPr lang="en-US" altLang="en-US" sz="900" dirty="0" err="1">
                <a:latin typeface="Times New Roman" pitchFamily="18" charset="0"/>
              </a:rPr>
              <a:t>int</a:t>
            </a:r>
            <a:r>
              <a:rPr lang="en-US" altLang="en-US" sz="900" dirty="0">
                <a:latin typeface="Times New Roman" pitchFamily="18" charset="0"/>
              </a:rPr>
              <a:t> </a:t>
            </a:r>
            <a:r>
              <a:rPr lang="en-US" altLang="en-US" sz="900" dirty="0" err="1">
                <a:latin typeface="Times New Roman" pitchFamily="18" charset="0"/>
              </a:rPr>
              <a:t>maxSumRec</a:t>
            </a:r>
            <a:r>
              <a:rPr lang="en-US" altLang="en-US" sz="900" dirty="0">
                <a:latin typeface="Times New Roman" pitchFamily="18" charset="0"/>
              </a:rPr>
              <a:t>( </a:t>
            </a:r>
            <a:r>
              <a:rPr lang="en-US" altLang="en-US" sz="900" dirty="0" err="1">
                <a:latin typeface="Times New Roman" pitchFamily="18" charset="0"/>
              </a:rPr>
              <a:t>const</a:t>
            </a:r>
            <a:r>
              <a:rPr lang="en-US" altLang="en-US" sz="900" dirty="0">
                <a:latin typeface="Times New Roman" pitchFamily="18" charset="0"/>
              </a:rPr>
              <a:t> vector&lt;</a:t>
            </a:r>
            <a:r>
              <a:rPr lang="en-US" altLang="en-US" sz="900" dirty="0" err="1">
                <a:latin typeface="Times New Roman" pitchFamily="18" charset="0"/>
              </a:rPr>
              <a:t>int</a:t>
            </a:r>
            <a:r>
              <a:rPr lang="en-US" altLang="en-US" sz="900" dirty="0">
                <a:latin typeface="Times New Roman" pitchFamily="18" charset="0"/>
              </a:rPr>
              <a:t>&gt; &amp;a, </a:t>
            </a:r>
            <a:r>
              <a:rPr lang="en-US" altLang="en-US" sz="900" dirty="0" err="1">
                <a:latin typeface="Times New Roman" pitchFamily="18" charset="0"/>
              </a:rPr>
              <a:t>int</a:t>
            </a:r>
            <a:r>
              <a:rPr lang="en-US" altLang="en-US" sz="900" dirty="0">
                <a:latin typeface="Times New Roman" pitchFamily="18" charset="0"/>
              </a:rPr>
              <a:t> left, </a:t>
            </a:r>
            <a:r>
              <a:rPr lang="en-US" altLang="en-US" sz="900" dirty="0" err="1">
                <a:latin typeface="Times New Roman" pitchFamily="18" charset="0"/>
              </a:rPr>
              <a:t>int</a:t>
            </a:r>
            <a:r>
              <a:rPr lang="en-US" altLang="en-US" sz="900" dirty="0">
                <a:latin typeface="Times New Roman" pitchFamily="18" charset="0"/>
              </a:rPr>
              <a:t> right)</a:t>
            </a:r>
          </a:p>
          <a:p>
            <a:pPr eaLnBrk="1" hangingPunct="1">
              <a:buFontTx/>
              <a:buAutoNum type="arabicPeriod"/>
            </a:pPr>
            <a:r>
              <a:rPr lang="en-US" altLang="en-US" sz="900" dirty="0">
                <a:latin typeface="Times New Roman" pitchFamily="18" charset="0"/>
              </a:rPr>
              <a:t>{</a:t>
            </a:r>
          </a:p>
          <a:p>
            <a:pPr eaLnBrk="1" hangingPunct="1">
              <a:buFontTx/>
              <a:buAutoNum type="arabicPeriod"/>
            </a:pPr>
            <a:r>
              <a:rPr lang="en-US" altLang="en-US" sz="900" dirty="0">
                <a:latin typeface="Times New Roman" pitchFamily="18" charset="0"/>
              </a:rPr>
              <a:t>    if( left == right ) //Base case</a:t>
            </a:r>
          </a:p>
          <a:p>
            <a:pPr eaLnBrk="1" hangingPunct="1">
              <a:buFontTx/>
              <a:buAutoNum type="arabicPeriod"/>
            </a:pPr>
            <a:r>
              <a:rPr lang="en-US" altLang="en-US" sz="900" dirty="0">
                <a:latin typeface="Times New Roman" pitchFamily="18" charset="0"/>
              </a:rPr>
              <a:t>        if( a[left] &gt; 0 )</a:t>
            </a:r>
          </a:p>
          <a:p>
            <a:pPr eaLnBrk="1" hangingPunct="1">
              <a:buFontTx/>
              <a:buAutoNum type="arabicPeriod"/>
            </a:pPr>
            <a:r>
              <a:rPr lang="en-US" altLang="en-US" sz="900" dirty="0">
                <a:latin typeface="Times New Roman" pitchFamily="18" charset="0"/>
              </a:rPr>
              <a:t>            return a[left];</a:t>
            </a:r>
          </a:p>
          <a:p>
            <a:pPr eaLnBrk="1" hangingPunct="1">
              <a:buFontTx/>
              <a:buAutoNum type="arabicPeriod"/>
            </a:pPr>
            <a:r>
              <a:rPr lang="en-US" altLang="en-US" sz="900" dirty="0">
                <a:latin typeface="Times New Roman" pitchFamily="18" charset="0"/>
              </a:rPr>
              <a:t>        else</a:t>
            </a:r>
          </a:p>
          <a:p>
            <a:pPr eaLnBrk="1" hangingPunct="1">
              <a:buFontTx/>
              <a:buAutoNum type="arabicPeriod"/>
            </a:pPr>
            <a:r>
              <a:rPr lang="en-US" altLang="en-US" sz="900" dirty="0">
                <a:latin typeface="Times New Roman" pitchFamily="18" charset="0"/>
              </a:rPr>
              <a:t>            return 0;</a:t>
            </a:r>
          </a:p>
          <a:p>
            <a:pPr eaLnBrk="1" hangingPunct="1">
              <a:buFontTx/>
              <a:buAutoNum type="arabicPeriod"/>
            </a:pPr>
            <a:r>
              <a:rPr lang="en-US" altLang="en-US" sz="900" dirty="0">
                <a:latin typeface="Times New Roman" pitchFamily="18" charset="0"/>
              </a:rPr>
              <a:t>		</a:t>
            </a:r>
          </a:p>
          <a:p>
            <a:pPr eaLnBrk="1" hangingPunct="1">
              <a:buFontTx/>
              <a:buAutoNum type="arabicPeriod"/>
            </a:pPr>
            <a:r>
              <a:rPr lang="en-US" altLang="en-US" sz="900" dirty="0">
                <a:latin typeface="Times New Roman" pitchFamily="18" charset="0"/>
              </a:rPr>
              <a:t>	</a:t>
            </a:r>
            <a:r>
              <a:rPr lang="en-US" altLang="en-US" sz="900" dirty="0" err="1">
                <a:latin typeface="Times New Roman" pitchFamily="18" charset="0"/>
              </a:rPr>
              <a:t>int</a:t>
            </a:r>
            <a:r>
              <a:rPr lang="en-US" altLang="en-US" sz="900" dirty="0">
                <a:latin typeface="Times New Roman" pitchFamily="18" charset="0"/>
              </a:rPr>
              <a:t> center = ( left + right ) / 2;</a:t>
            </a:r>
          </a:p>
          <a:p>
            <a:pPr eaLnBrk="1" hangingPunct="1">
              <a:buFontTx/>
              <a:buAutoNum type="arabicPeriod"/>
            </a:pPr>
            <a:r>
              <a:rPr lang="en-US" altLang="en-US" sz="900" dirty="0">
                <a:latin typeface="Times New Roman" pitchFamily="18" charset="0"/>
              </a:rPr>
              <a:t>	</a:t>
            </a:r>
            <a:r>
              <a:rPr lang="en-US" altLang="en-US" sz="900" b="1" dirty="0" err="1">
                <a:solidFill>
                  <a:srgbClr val="F77A2D"/>
                </a:solidFill>
                <a:latin typeface="Times New Roman" pitchFamily="18" charset="0"/>
              </a:rPr>
              <a:t>int</a:t>
            </a:r>
            <a:r>
              <a:rPr lang="en-US" altLang="en-US" sz="900" b="1" dirty="0">
                <a:solidFill>
                  <a:srgbClr val="F77A2D"/>
                </a:solidFill>
                <a:latin typeface="Times New Roman" pitchFamily="18" charset="0"/>
              </a:rPr>
              <a:t> </a:t>
            </a:r>
            <a:r>
              <a:rPr lang="en-US" altLang="en-US" sz="900" b="1" dirty="0" err="1">
                <a:solidFill>
                  <a:srgbClr val="F77A2D"/>
                </a:solidFill>
                <a:latin typeface="Times New Roman" pitchFamily="18" charset="0"/>
              </a:rPr>
              <a:t>maxLeftSum</a:t>
            </a:r>
            <a:r>
              <a:rPr lang="en-US" altLang="en-US" sz="900" b="1" dirty="0">
                <a:solidFill>
                  <a:srgbClr val="F77A2D"/>
                </a:solidFill>
                <a:latin typeface="Times New Roman" pitchFamily="18" charset="0"/>
              </a:rPr>
              <a:t> = </a:t>
            </a:r>
            <a:r>
              <a:rPr lang="en-US" altLang="en-US" sz="900" b="1" dirty="0" err="1">
                <a:solidFill>
                  <a:srgbClr val="F77A2D"/>
                </a:solidFill>
                <a:latin typeface="Times New Roman" pitchFamily="18" charset="0"/>
              </a:rPr>
              <a:t>maxSumRec</a:t>
            </a:r>
            <a:r>
              <a:rPr lang="en-US" altLang="en-US" sz="900" b="1" dirty="0">
                <a:solidFill>
                  <a:srgbClr val="F77A2D"/>
                </a:solidFill>
                <a:latin typeface="Times New Roman" pitchFamily="18" charset="0"/>
              </a:rPr>
              <a:t>( a, left, center );</a:t>
            </a:r>
          </a:p>
          <a:p>
            <a:pPr eaLnBrk="1" hangingPunct="1">
              <a:buFontTx/>
              <a:buAutoNum type="arabicPeriod"/>
            </a:pPr>
            <a:r>
              <a:rPr lang="en-US" altLang="en-US" sz="900" b="1" dirty="0">
                <a:solidFill>
                  <a:srgbClr val="F77A2D"/>
                </a:solidFill>
                <a:latin typeface="Times New Roman" pitchFamily="18" charset="0"/>
              </a:rPr>
              <a:t>	</a:t>
            </a:r>
            <a:r>
              <a:rPr lang="en-US" altLang="en-US" sz="900" b="1" dirty="0" err="1">
                <a:solidFill>
                  <a:srgbClr val="F77A2D"/>
                </a:solidFill>
                <a:latin typeface="Times New Roman" pitchFamily="18" charset="0"/>
              </a:rPr>
              <a:t>int</a:t>
            </a:r>
            <a:r>
              <a:rPr lang="en-US" altLang="en-US" sz="900" b="1" dirty="0">
                <a:solidFill>
                  <a:srgbClr val="F77A2D"/>
                </a:solidFill>
                <a:latin typeface="Times New Roman" pitchFamily="18" charset="0"/>
              </a:rPr>
              <a:t> </a:t>
            </a:r>
            <a:r>
              <a:rPr lang="en-US" altLang="en-US" sz="900" b="1" dirty="0" err="1">
                <a:solidFill>
                  <a:srgbClr val="F77A2D"/>
                </a:solidFill>
                <a:latin typeface="Times New Roman" pitchFamily="18" charset="0"/>
              </a:rPr>
              <a:t>maxRightSum</a:t>
            </a:r>
            <a:r>
              <a:rPr lang="en-US" altLang="en-US" sz="900" b="1" dirty="0">
                <a:solidFill>
                  <a:srgbClr val="F77A2D"/>
                </a:solidFill>
                <a:latin typeface="Times New Roman" pitchFamily="18" charset="0"/>
              </a:rPr>
              <a:t> = </a:t>
            </a:r>
            <a:r>
              <a:rPr lang="en-US" altLang="en-US" sz="900" b="1" dirty="0" err="1">
                <a:solidFill>
                  <a:srgbClr val="F77A2D"/>
                </a:solidFill>
                <a:latin typeface="Times New Roman" pitchFamily="18" charset="0"/>
              </a:rPr>
              <a:t>maxSumRec</a:t>
            </a:r>
            <a:r>
              <a:rPr lang="en-US" altLang="en-US" sz="900" b="1" dirty="0">
                <a:solidFill>
                  <a:srgbClr val="F77A2D"/>
                </a:solidFill>
                <a:latin typeface="Times New Roman" pitchFamily="18" charset="0"/>
              </a:rPr>
              <a:t>( a, center+1, right );</a:t>
            </a:r>
          </a:p>
          <a:p>
            <a:pPr eaLnBrk="1" hangingPunct="1">
              <a:buFontTx/>
              <a:buAutoNum type="arabicPeriod"/>
            </a:pPr>
            <a:r>
              <a:rPr lang="en-US" altLang="en-US" sz="900" dirty="0">
                <a:solidFill>
                  <a:srgbClr val="F77A2D"/>
                </a:solidFill>
                <a:latin typeface="Times New Roman" pitchFamily="18" charset="0"/>
              </a:rPr>
              <a:t>		</a:t>
            </a:r>
          </a:p>
          <a:p>
            <a:pPr eaLnBrk="1" hangingPunct="1">
              <a:buFontTx/>
              <a:buAutoNum type="arabicPeriod"/>
            </a:pPr>
            <a:r>
              <a:rPr lang="en-US" altLang="en-US" sz="900" dirty="0">
                <a:latin typeface="Times New Roman" pitchFamily="18" charset="0"/>
              </a:rPr>
              <a:t>	</a:t>
            </a:r>
            <a:r>
              <a:rPr lang="en-US" altLang="en-US" sz="900" dirty="0" err="1">
                <a:latin typeface="Times New Roman" pitchFamily="18" charset="0"/>
              </a:rPr>
              <a:t>int</a:t>
            </a:r>
            <a:r>
              <a:rPr lang="en-US" altLang="en-US" sz="900" dirty="0">
                <a:latin typeface="Times New Roman" pitchFamily="18" charset="0"/>
              </a:rPr>
              <a:t> </a:t>
            </a:r>
            <a:r>
              <a:rPr lang="en-US" altLang="en-US" sz="900" dirty="0" err="1">
                <a:latin typeface="Times New Roman" pitchFamily="18" charset="0"/>
              </a:rPr>
              <a:t>maxLeftBorderSum</a:t>
            </a:r>
            <a:r>
              <a:rPr lang="en-US" altLang="en-US" sz="900" dirty="0">
                <a:latin typeface="Times New Roman" pitchFamily="18" charset="0"/>
              </a:rPr>
              <a:t> = 0, </a:t>
            </a:r>
            <a:r>
              <a:rPr lang="en-US" altLang="en-US" sz="900" dirty="0" err="1">
                <a:latin typeface="Times New Roman" pitchFamily="18" charset="0"/>
              </a:rPr>
              <a:t>leftBorderSum</a:t>
            </a:r>
            <a:r>
              <a:rPr lang="en-US" altLang="en-US" sz="900" dirty="0">
                <a:latin typeface="Times New Roman" pitchFamily="18" charset="0"/>
              </a:rPr>
              <a:t> = 0;</a:t>
            </a:r>
          </a:p>
          <a:p>
            <a:pPr eaLnBrk="1" hangingPunct="1">
              <a:buFontTx/>
              <a:buAutoNum type="arabicPeriod"/>
            </a:pPr>
            <a:r>
              <a:rPr lang="en-US" altLang="en-US" sz="900" dirty="0">
                <a:latin typeface="Times New Roman" pitchFamily="18" charset="0"/>
              </a:rPr>
              <a:t>	for( </a:t>
            </a:r>
            <a:r>
              <a:rPr lang="en-US" altLang="en-US" sz="900" dirty="0" err="1">
                <a:latin typeface="Times New Roman" pitchFamily="18" charset="0"/>
              </a:rPr>
              <a:t>int</a:t>
            </a:r>
            <a:r>
              <a:rPr lang="en-US" altLang="en-US" sz="900" dirty="0">
                <a:latin typeface="Times New Roman" pitchFamily="18" charset="0"/>
              </a:rPr>
              <a:t> i = center; i &gt;=left; i-- )</a:t>
            </a:r>
          </a:p>
          <a:p>
            <a:pPr eaLnBrk="1" hangingPunct="1">
              <a:buFontTx/>
              <a:buAutoNum type="arabicPeriod"/>
            </a:pPr>
            <a:r>
              <a:rPr lang="en-US" altLang="en-US" sz="900" dirty="0">
                <a:latin typeface="Times New Roman" pitchFamily="18" charset="0"/>
              </a:rPr>
              <a:t>	{</a:t>
            </a:r>
          </a:p>
          <a:p>
            <a:pPr eaLnBrk="1" hangingPunct="1">
              <a:buFontTx/>
              <a:buAutoNum type="arabicPeriod"/>
            </a:pPr>
            <a:r>
              <a:rPr lang="en-US" altLang="en-US" sz="900" dirty="0">
                <a:latin typeface="Times New Roman" pitchFamily="18" charset="0"/>
              </a:rPr>
              <a:t>	        </a:t>
            </a:r>
            <a:r>
              <a:rPr lang="en-US" altLang="en-US" sz="900" dirty="0" err="1">
                <a:latin typeface="Times New Roman" pitchFamily="18" charset="0"/>
              </a:rPr>
              <a:t>leftBorderSum</a:t>
            </a:r>
            <a:r>
              <a:rPr lang="en-US" altLang="en-US" sz="900" dirty="0">
                <a:latin typeface="Times New Roman" pitchFamily="18" charset="0"/>
              </a:rPr>
              <a:t> += a[i];</a:t>
            </a:r>
          </a:p>
          <a:p>
            <a:pPr eaLnBrk="1" hangingPunct="1">
              <a:buFontTx/>
              <a:buAutoNum type="arabicPeriod"/>
            </a:pPr>
            <a:r>
              <a:rPr lang="en-US" altLang="en-US" sz="900" dirty="0">
                <a:latin typeface="Times New Roman" pitchFamily="18" charset="0"/>
              </a:rPr>
              <a:t>	        if( </a:t>
            </a:r>
            <a:r>
              <a:rPr lang="en-US" altLang="en-US" sz="900" dirty="0" err="1">
                <a:latin typeface="Times New Roman" pitchFamily="18" charset="0"/>
              </a:rPr>
              <a:t>leftBorderSum</a:t>
            </a:r>
            <a:r>
              <a:rPr lang="en-US" altLang="en-US" sz="900" dirty="0">
                <a:latin typeface="Times New Roman" pitchFamily="18" charset="0"/>
              </a:rPr>
              <a:t> &gt;</a:t>
            </a:r>
            <a:r>
              <a:rPr lang="en-US" altLang="en-US" sz="900" dirty="0" err="1">
                <a:latin typeface="Times New Roman" pitchFamily="18" charset="0"/>
              </a:rPr>
              <a:t>maxLeftBorderSum</a:t>
            </a:r>
            <a:r>
              <a:rPr lang="en-US" altLang="en-US" sz="900" dirty="0">
                <a:latin typeface="Times New Roman" pitchFamily="18" charset="0"/>
              </a:rPr>
              <a:t> )</a:t>
            </a:r>
          </a:p>
          <a:p>
            <a:pPr eaLnBrk="1" hangingPunct="1">
              <a:buFontTx/>
              <a:buAutoNum type="arabicPeriod"/>
            </a:pPr>
            <a:r>
              <a:rPr lang="en-US" altLang="en-US" sz="900" dirty="0">
                <a:latin typeface="Times New Roman" pitchFamily="18" charset="0"/>
              </a:rPr>
              <a:t>	                    </a:t>
            </a:r>
            <a:r>
              <a:rPr lang="en-US" altLang="en-US" sz="900" dirty="0" err="1">
                <a:latin typeface="Times New Roman" pitchFamily="18" charset="0"/>
              </a:rPr>
              <a:t>maxLeftBorderSum</a:t>
            </a:r>
            <a:r>
              <a:rPr lang="en-US" altLang="en-US" sz="900" dirty="0">
                <a:latin typeface="Times New Roman" pitchFamily="18" charset="0"/>
              </a:rPr>
              <a:t> = </a:t>
            </a:r>
            <a:r>
              <a:rPr lang="en-US" altLang="en-US" sz="900" dirty="0" err="1">
                <a:latin typeface="Times New Roman" pitchFamily="18" charset="0"/>
              </a:rPr>
              <a:t>leftBorderSum</a:t>
            </a:r>
            <a:r>
              <a:rPr lang="en-US" altLang="en-US" sz="900" dirty="0">
                <a:latin typeface="Times New Roman" pitchFamily="18" charset="0"/>
              </a:rPr>
              <a:t>;</a:t>
            </a:r>
          </a:p>
          <a:p>
            <a:pPr eaLnBrk="1" hangingPunct="1">
              <a:buFontTx/>
              <a:buAutoNum type="arabicPeriod"/>
            </a:pPr>
            <a:r>
              <a:rPr lang="en-US" altLang="en-US" sz="900" dirty="0">
                <a:latin typeface="Times New Roman" pitchFamily="18" charset="0"/>
              </a:rPr>
              <a:t>	}</a:t>
            </a:r>
          </a:p>
          <a:p>
            <a:pPr eaLnBrk="1" hangingPunct="1">
              <a:buFontTx/>
              <a:buAutoNum type="arabicPeriod"/>
            </a:pPr>
            <a:r>
              <a:rPr lang="en-US" altLang="en-US" sz="900" dirty="0">
                <a:latin typeface="Times New Roman" pitchFamily="18" charset="0"/>
              </a:rPr>
              <a:t>		</a:t>
            </a:r>
          </a:p>
          <a:p>
            <a:pPr eaLnBrk="1" hangingPunct="1">
              <a:buFontTx/>
              <a:buAutoNum type="arabicPeriod"/>
            </a:pPr>
            <a:r>
              <a:rPr lang="en-US" altLang="en-US" sz="900" dirty="0">
                <a:latin typeface="Times New Roman" pitchFamily="18" charset="0"/>
              </a:rPr>
              <a:t>	</a:t>
            </a:r>
            <a:r>
              <a:rPr lang="en-US" altLang="en-US" sz="900" dirty="0" err="1">
                <a:latin typeface="Times New Roman" pitchFamily="18" charset="0"/>
              </a:rPr>
              <a:t>int</a:t>
            </a:r>
            <a:r>
              <a:rPr lang="en-US" altLang="en-US" sz="900" dirty="0">
                <a:latin typeface="Times New Roman" pitchFamily="18" charset="0"/>
              </a:rPr>
              <a:t> </a:t>
            </a:r>
            <a:r>
              <a:rPr lang="en-US" altLang="en-US" sz="900" dirty="0" err="1">
                <a:latin typeface="Times New Roman" pitchFamily="18" charset="0"/>
              </a:rPr>
              <a:t>maxRightBorderSum</a:t>
            </a:r>
            <a:r>
              <a:rPr lang="en-US" altLang="en-US" sz="900" dirty="0">
                <a:latin typeface="Times New Roman" pitchFamily="18" charset="0"/>
              </a:rPr>
              <a:t> = 0, </a:t>
            </a:r>
            <a:r>
              <a:rPr lang="en-US" altLang="en-US" sz="900" dirty="0" err="1">
                <a:latin typeface="Times New Roman" pitchFamily="18" charset="0"/>
              </a:rPr>
              <a:t>rightBorderSum</a:t>
            </a:r>
            <a:r>
              <a:rPr lang="en-US" altLang="en-US" sz="900" dirty="0">
                <a:latin typeface="Times New Roman" pitchFamily="18" charset="0"/>
              </a:rPr>
              <a:t> = 0;</a:t>
            </a:r>
          </a:p>
          <a:p>
            <a:pPr eaLnBrk="1" hangingPunct="1">
              <a:buFontTx/>
              <a:buAutoNum type="arabicPeriod"/>
            </a:pPr>
            <a:r>
              <a:rPr lang="en-US" altLang="en-US" sz="900" dirty="0">
                <a:latin typeface="Times New Roman" pitchFamily="18" charset="0"/>
              </a:rPr>
              <a:t>	for( </a:t>
            </a:r>
            <a:r>
              <a:rPr lang="en-US" altLang="en-US" sz="900" dirty="0" err="1">
                <a:latin typeface="Times New Roman" pitchFamily="18" charset="0"/>
              </a:rPr>
              <a:t>int</a:t>
            </a:r>
            <a:r>
              <a:rPr lang="en-US" altLang="en-US" sz="900" dirty="0">
                <a:latin typeface="Times New Roman" pitchFamily="18" charset="0"/>
              </a:rPr>
              <a:t> j = center+1; j &lt;= right; j++ )</a:t>
            </a:r>
          </a:p>
          <a:p>
            <a:pPr eaLnBrk="1" hangingPunct="1">
              <a:buFontTx/>
              <a:buAutoNum type="arabicPeriod"/>
            </a:pPr>
            <a:r>
              <a:rPr lang="en-US" altLang="en-US" sz="900" dirty="0">
                <a:latin typeface="Times New Roman" pitchFamily="18" charset="0"/>
              </a:rPr>
              <a:t>	{</a:t>
            </a:r>
          </a:p>
          <a:p>
            <a:pPr eaLnBrk="1" hangingPunct="1">
              <a:buFontTx/>
              <a:buAutoNum type="arabicPeriod"/>
            </a:pPr>
            <a:r>
              <a:rPr lang="en-US" altLang="en-US" sz="900" dirty="0">
                <a:latin typeface="Times New Roman" pitchFamily="18" charset="0"/>
              </a:rPr>
              <a:t>	        </a:t>
            </a:r>
            <a:r>
              <a:rPr lang="en-US" altLang="en-US" sz="900" dirty="0" err="1">
                <a:latin typeface="Times New Roman" pitchFamily="18" charset="0"/>
              </a:rPr>
              <a:t>rightBorderSum</a:t>
            </a:r>
            <a:r>
              <a:rPr lang="en-US" altLang="en-US" sz="900" dirty="0">
                <a:latin typeface="Times New Roman" pitchFamily="18" charset="0"/>
              </a:rPr>
              <a:t> += a[j];</a:t>
            </a:r>
          </a:p>
          <a:p>
            <a:pPr eaLnBrk="1" hangingPunct="1">
              <a:buFontTx/>
              <a:buAutoNum type="arabicPeriod"/>
            </a:pPr>
            <a:r>
              <a:rPr lang="en-US" altLang="en-US" sz="900" dirty="0">
                <a:latin typeface="Times New Roman" pitchFamily="18" charset="0"/>
              </a:rPr>
              <a:t>	        if( </a:t>
            </a:r>
            <a:r>
              <a:rPr lang="en-US" altLang="en-US" sz="900" dirty="0" err="1">
                <a:latin typeface="Times New Roman" pitchFamily="18" charset="0"/>
              </a:rPr>
              <a:t>rightBorderSum</a:t>
            </a:r>
            <a:r>
              <a:rPr lang="en-US" altLang="en-US" sz="900" dirty="0">
                <a:latin typeface="Times New Roman" pitchFamily="18" charset="0"/>
              </a:rPr>
              <a:t> &gt; </a:t>
            </a:r>
            <a:r>
              <a:rPr lang="en-US" altLang="en-US" sz="900" dirty="0" err="1">
                <a:latin typeface="Times New Roman" pitchFamily="18" charset="0"/>
              </a:rPr>
              <a:t>maxRightBorderSum</a:t>
            </a:r>
            <a:r>
              <a:rPr lang="en-US" altLang="en-US" sz="900" dirty="0">
                <a:latin typeface="Times New Roman" pitchFamily="18" charset="0"/>
              </a:rPr>
              <a:t> )</a:t>
            </a:r>
          </a:p>
          <a:p>
            <a:pPr eaLnBrk="1" hangingPunct="1">
              <a:buFontTx/>
              <a:buAutoNum type="arabicPeriod"/>
            </a:pPr>
            <a:r>
              <a:rPr lang="en-US" altLang="en-US" sz="900" dirty="0">
                <a:latin typeface="Times New Roman" pitchFamily="18" charset="0"/>
              </a:rPr>
              <a:t>	                   </a:t>
            </a:r>
            <a:r>
              <a:rPr lang="en-US" altLang="en-US" sz="900" dirty="0" err="1">
                <a:latin typeface="Times New Roman" pitchFamily="18" charset="0"/>
              </a:rPr>
              <a:t>maxRightBorderSum</a:t>
            </a:r>
            <a:r>
              <a:rPr lang="en-US" altLang="en-US" sz="900" dirty="0">
                <a:latin typeface="Times New Roman" pitchFamily="18" charset="0"/>
              </a:rPr>
              <a:t> = </a:t>
            </a:r>
            <a:r>
              <a:rPr lang="en-US" altLang="en-US" sz="900" dirty="0" err="1">
                <a:latin typeface="Times New Roman" pitchFamily="18" charset="0"/>
              </a:rPr>
              <a:t>rightBorderSum</a:t>
            </a:r>
            <a:r>
              <a:rPr lang="en-US" altLang="en-US" sz="900" dirty="0">
                <a:latin typeface="Times New Roman" pitchFamily="18" charset="0"/>
              </a:rPr>
              <a:t>;</a:t>
            </a:r>
          </a:p>
          <a:p>
            <a:pPr eaLnBrk="1" hangingPunct="1">
              <a:buFontTx/>
              <a:buAutoNum type="arabicPeriod"/>
            </a:pPr>
            <a:r>
              <a:rPr lang="en-US" altLang="en-US" sz="900" dirty="0">
                <a:latin typeface="Times New Roman" pitchFamily="18" charset="0"/>
              </a:rPr>
              <a:t>	}</a:t>
            </a:r>
          </a:p>
          <a:p>
            <a:pPr eaLnBrk="1" hangingPunct="1">
              <a:buFontTx/>
              <a:buAutoNum type="arabicPeriod"/>
            </a:pPr>
            <a:r>
              <a:rPr lang="en-US" altLang="en-US" sz="900" dirty="0">
                <a:latin typeface="Times New Roman" pitchFamily="18" charset="0"/>
              </a:rPr>
              <a:t>		</a:t>
            </a:r>
          </a:p>
          <a:p>
            <a:pPr eaLnBrk="1" hangingPunct="1">
              <a:buFontTx/>
              <a:buAutoNum type="arabicPeriod"/>
            </a:pPr>
            <a:r>
              <a:rPr lang="en-US" altLang="en-US" sz="900" dirty="0">
                <a:latin typeface="Times New Roman" pitchFamily="18" charset="0"/>
              </a:rPr>
              <a:t>	</a:t>
            </a:r>
            <a:r>
              <a:rPr lang="en-US" altLang="en-US" sz="900" dirty="0">
                <a:solidFill>
                  <a:srgbClr val="F77A2D"/>
                </a:solidFill>
                <a:latin typeface="Times New Roman" pitchFamily="18" charset="0"/>
              </a:rPr>
              <a:t>return __max( __max(</a:t>
            </a:r>
            <a:r>
              <a:rPr lang="en-US" altLang="en-US" sz="900" dirty="0" err="1">
                <a:solidFill>
                  <a:srgbClr val="F77A2D"/>
                </a:solidFill>
                <a:latin typeface="Times New Roman" pitchFamily="18" charset="0"/>
              </a:rPr>
              <a:t>maxLeftSum</a:t>
            </a:r>
            <a:r>
              <a:rPr lang="en-US" altLang="en-US" sz="900" dirty="0">
                <a:solidFill>
                  <a:srgbClr val="F77A2D"/>
                </a:solidFill>
                <a:latin typeface="Times New Roman" pitchFamily="18" charset="0"/>
              </a:rPr>
              <a:t>, </a:t>
            </a:r>
            <a:r>
              <a:rPr lang="en-US" altLang="en-US" sz="900" dirty="0" err="1">
                <a:solidFill>
                  <a:srgbClr val="F77A2D"/>
                </a:solidFill>
                <a:latin typeface="Times New Roman" pitchFamily="18" charset="0"/>
              </a:rPr>
              <a:t>maxRightSum</a:t>
            </a:r>
            <a:r>
              <a:rPr lang="en-US" altLang="en-US" sz="900" dirty="0">
                <a:solidFill>
                  <a:srgbClr val="F77A2D"/>
                </a:solidFill>
                <a:latin typeface="Times New Roman" pitchFamily="18" charset="0"/>
              </a:rPr>
              <a:t>),</a:t>
            </a:r>
          </a:p>
          <a:p>
            <a:pPr eaLnBrk="1" hangingPunct="1">
              <a:buFontTx/>
              <a:buAutoNum type="arabicPeriod"/>
            </a:pPr>
            <a:r>
              <a:rPr lang="en-US" altLang="en-US" sz="900" dirty="0">
                <a:solidFill>
                  <a:srgbClr val="F77A2D"/>
                </a:solidFill>
                <a:latin typeface="Times New Roman" pitchFamily="18" charset="0"/>
              </a:rPr>
              <a:t>	        </a:t>
            </a:r>
            <a:r>
              <a:rPr lang="en-US" altLang="en-US" sz="900" dirty="0" err="1">
                <a:solidFill>
                  <a:srgbClr val="F77A2D"/>
                </a:solidFill>
                <a:latin typeface="Times New Roman" pitchFamily="18" charset="0"/>
              </a:rPr>
              <a:t>maxLeftBorderSum</a:t>
            </a:r>
            <a:r>
              <a:rPr lang="en-US" altLang="en-US" sz="900" dirty="0">
                <a:solidFill>
                  <a:srgbClr val="F77A2D"/>
                </a:solidFill>
                <a:latin typeface="Times New Roman" pitchFamily="18" charset="0"/>
              </a:rPr>
              <a:t> + </a:t>
            </a:r>
            <a:r>
              <a:rPr lang="en-US" altLang="en-US" sz="900" dirty="0" err="1">
                <a:solidFill>
                  <a:srgbClr val="F77A2D"/>
                </a:solidFill>
                <a:latin typeface="Times New Roman" pitchFamily="18" charset="0"/>
              </a:rPr>
              <a:t>maxRightBorderSum</a:t>
            </a:r>
            <a:r>
              <a:rPr lang="en-US" altLang="en-US" sz="900" dirty="0">
                <a:solidFill>
                  <a:srgbClr val="F77A2D"/>
                </a:solidFill>
                <a:latin typeface="Times New Roman" pitchFamily="18" charset="0"/>
              </a:rPr>
              <a:t> )</a:t>
            </a:r>
            <a:r>
              <a:rPr lang="en-US" altLang="en-US" sz="900" dirty="0">
                <a:latin typeface="Times New Roman" pitchFamily="18" charset="0"/>
              </a:rPr>
              <a:t>;//</a:t>
            </a:r>
            <a:r>
              <a:rPr lang="zh-CN" altLang="en-US" sz="900" dirty="0">
                <a:latin typeface="Times New Roman" pitchFamily="18" charset="0"/>
              </a:rPr>
              <a:t> </a:t>
            </a:r>
            <a:r>
              <a:rPr lang="en-US" altLang="en-US" sz="900" b="1" dirty="0">
                <a:latin typeface="Times New Roman" pitchFamily="18" charset="0"/>
              </a:rPr>
              <a:t>3者最大</a:t>
            </a:r>
          </a:p>
          <a:p>
            <a:pPr eaLnBrk="1" hangingPunct="1">
              <a:buFontTx/>
              <a:buAutoNum type="arabicPeriod"/>
            </a:pPr>
            <a:r>
              <a:rPr lang="en-US" altLang="en-US" sz="900" dirty="0">
                <a:latin typeface="Times New Roman" pitchFamily="18" charset="0"/>
              </a:rPr>
              <a:t>}</a:t>
            </a:r>
            <a:endParaRPr lang="zh-CN" altLang="en-US" sz="900" dirty="0">
              <a:latin typeface="Times New Roman" pitchFamily="18" charset="0"/>
            </a:endParaRPr>
          </a:p>
        </p:txBody>
      </p:sp>
      <p:pic>
        <p:nvPicPr>
          <p:cNvPr id="2050" name="Picture 2" descr="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8723" y="1491630"/>
            <a:ext cx="3895725" cy="1476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811357"/>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44920" y="51470"/>
            <a:ext cx="1313180" cy="363176"/>
          </a:xfrm>
          <a:prstGeom prst="rect">
            <a:avLst/>
          </a:prstGeom>
        </p:spPr>
        <p:txBody>
          <a:bodyPr wrap="none">
            <a:spAutoFit/>
          </a:bodyPr>
          <a:lstStyle/>
          <a:p>
            <a:pPr>
              <a:lnSpc>
                <a:spcPct val="80000"/>
              </a:lnSpc>
            </a:pPr>
            <a:r>
              <a:rPr lang="zh-CN" altLang="en-US" sz="2200" b="1" dirty="0">
                <a:solidFill>
                  <a:srgbClr val="FFFFFF"/>
                </a:solidFill>
                <a:latin typeface="微软雅黑" panose="020B0503020204020204" pitchFamily="34" charset="-122"/>
                <a:ea typeface="微软雅黑" panose="020B0503020204020204" pitchFamily="34" charset="-122"/>
              </a:rPr>
              <a:t>效率比较</a:t>
            </a:r>
          </a:p>
        </p:txBody>
      </p:sp>
      <p:graphicFrame>
        <p:nvGraphicFramePr>
          <p:cNvPr id="12" name="表格 11"/>
          <p:cNvGraphicFramePr>
            <a:graphicFrameLocks noGrp="1"/>
          </p:cNvGraphicFramePr>
          <p:nvPr>
            <p:extLst/>
          </p:nvPr>
        </p:nvGraphicFramePr>
        <p:xfrm>
          <a:off x="3275857" y="805134"/>
          <a:ext cx="5184575" cy="1478584"/>
        </p:xfrm>
        <a:graphic>
          <a:graphicData uri="http://schemas.openxmlformats.org/drawingml/2006/table">
            <a:tbl>
              <a:tblPr firstRow="1" bandRow="1">
                <a:tableStyleId>{616DA210-FB5B-4158-B5E0-FEB733F419BA}</a:tableStyleId>
              </a:tblPr>
              <a:tblGrid>
                <a:gridCol w="1036915">
                  <a:extLst>
                    <a:ext uri="{9D8B030D-6E8A-4147-A177-3AD203B41FA5}">
                      <a16:colId xmlns:a16="http://schemas.microsoft.com/office/drawing/2014/main" val="20000"/>
                    </a:ext>
                  </a:extLst>
                </a:gridCol>
                <a:gridCol w="1036915">
                  <a:extLst>
                    <a:ext uri="{9D8B030D-6E8A-4147-A177-3AD203B41FA5}">
                      <a16:colId xmlns:a16="http://schemas.microsoft.com/office/drawing/2014/main" val="20001"/>
                    </a:ext>
                  </a:extLst>
                </a:gridCol>
                <a:gridCol w="1036915">
                  <a:extLst>
                    <a:ext uri="{9D8B030D-6E8A-4147-A177-3AD203B41FA5}">
                      <a16:colId xmlns:a16="http://schemas.microsoft.com/office/drawing/2014/main" val="20002"/>
                    </a:ext>
                  </a:extLst>
                </a:gridCol>
                <a:gridCol w="1036915">
                  <a:extLst>
                    <a:ext uri="{9D8B030D-6E8A-4147-A177-3AD203B41FA5}">
                      <a16:colId xmlns:a16="http://schemas.microsoft.com/office/drawing/2014/main" val="20003"/>
                    </a:ext>
                  </a:extLst>
                </a:gridCol>
                <a:gridCol w="1036915">
                  <a:extLst>
                    <a:ext uri="{9D8B030D-6E8A-4147-A177-3AD203B41FA5}">
                      <a16:colId xmlns:a16="http://schemas.microsoft.com/office/drawing/2014/main" val="20004"/>
                    </a:ext>
                  </a:extLst>
                </a:gridCol>
              </a:tblGrid>
              <a:tr h="532180">
                <a:tc>
                  <a:txBody>
                    <a:bodyPr/>
                    <a:lstStyle/>
                    <a:p>
                      <a:r>
                        <a:rPr lang="zh-CN" altLang="en-US" sz="1200" dirty="0"/>
                        <a:t>                 </a:t>
                      </a:r>
                      <a:endParaRPr lang="en-US" altLang="zh-CN" sz="1200" dirty="0">
                        <a:latin typeface="微软雅黑" pitchFamily="34" charset="-122"/>
                        <a:ea typeface="微软雅黑" pitchFamily="34" charset="-122"/>
                      </a:endParaRPr>
                    </a:p>
                  </a:txBody>
                  <a:tcPr>
                    <a:lnTlToBr w="12700" cap="flat" cmpd="sng" algn="ctr">
                      <a:solidFill>
                        <a:schemeClr val="tx1"/>
                      </a:solidFill>
                      <a:prstDash val="solid"/>
                      <a:round/>
                      <a:headEnd type="none" w="med" len="med"/>
                      <a:tailEnd type="none" w="med" len="med"/>
                    </a:lnTlToBr>
                  </a:tcPr>
                </a:tc>
                <a:tc>
                  <a:txBody>
                    <a:bodyPr/>
                    <a:lstStyle/>
                    <a:p>
                      <a:pPr algn="ctr"/>
                      <a:r>
                        <a:rPr lang="zh-CN" altLang="en-US" sz="1200" dirty="0"/>
                        <a:t>三层循环</a:t>
                      </a:r>
                      <a:endParaRPr lang="zh-CN" altLang="en-US" sz="1200" dirty="0">
                        <a:latin typeface="微软雅黑" pitchFamily="34" charset="-122"/>
                        <a:ea typeface="微软雅黑" pitchFamily="34" charset="-122"/>
                      </a:endParaRPr>
                    </a:p>
                  </a:txBody>
                  <a:tcPr anchor="ctr"/>
                </a:tc>
                <a:tc>
                  <a:txBody>
                    <a:bodyPr/>
                    <a:lstStyle/>
                    <a:p>
                      <a:pPr algn="ctr"/>
                      <a:r>
                        <a:rPr lang="zh-CN" altLang="en-US" sz="1200" dirty="0"/>
                        <a:t>二层循环</a:t>
                      </a:r>
                      <a:endParaRPr lang="zh-CN" altLang="en-US" sz="1200" dirty="0">
                        <a:latin typeface="微软雅黑" pitchFamily="34" charset="-122"/>
                        <a:ea typeface="微软雅黑" pitchFamily="34" charset="-122"/>
                      </a:endParaRPr>
                    </a:p>
                  </a:txBody>
                  <a:tcPr anchor="ctr"/>
                </a:tc>
                <a:tc>
                  <a:txBody>
                    <a:bodyPr/>
                    <a:lstStyle/>
                    <a:p>
                      <a:pPr algn="ctr"/>
                      <a:r>
                        <a:rPr lang="zh-CN" altLang="en-US" sz="1200" b="1" dirty="0">
                          <a:solidFill>
                            <a:srgbClr val="F77A2D"/>
                          </a:solidFill>
                          <a:latin typeface="SimHei" charset="-122"/>
                          <a:ea typeface="SimHei" charset="-122"/>
                          <a:cs typeface="SimHei" charset="-122"/>
                        </a:rPr>
                        <a:t>一层循环</a:t>
                      </a:r>
                    </a:p>
                  </a:txBody>
                  <a:tcPr anchor="ctr"/>
                </a:tc>
                <a:tc>
                  <a:txBody>
                    <a:bodyPr/>
                    <a:lstStyle/>
                    <a:p>
                      <a:pPr algn="ctr"/>
                      <a:r>
                        <a:rPr lang="zh-CN" altLang="en-US" sz="1200" dirty="0"/>
                        <a:t>递归方法</a:t>
                      </a:r>
                      <a:endParaRPr lang="zh-CN" altLang="en-US" sz="1200" dirty="0">
                        <a:latin typeface="微软雅黑" pitchFamily="34" charset="-122"/>
                        <a:ea typeface="微软雅黑" pitchFamily="34" charset="-122"/>
                      </a:endParaRPr>
                    </a:p>
                  </a:txBody>
                  <a:tcPr anchor="ctr"/>
                </a:tc>
                <a:extLst>
                  <a:ext uri="{0D108BD9-81ED-4DB2-BD59-A6C34878D82A}">
                    <a16:rowId xmlns:a16="http://schemas.microsoft.com/office/drawing/2014/main" val="10000"/>
                  </a:ext>
                </a:extLst>
              </a:tr>
              <a:tr h="315468">
                <a:tc>
                  <a:txBody>
                    <a:bodyPr/>
                    <a:lstStyle/>
                    <a:p>
                      <a:r>
                        <a:rPr lang="en-US" altLang="zh-CN" sz="1200" dirty="0"/>
                        <a:t>100</a:t>
                      </a:r>
                      <a:endParaRPr lang="zh-CN" altLang="en-US" sz="1200" dirty="0"/>
                    </a:p>
                  </a:txBody>
                  <a:tcPr/>
                </a:tc>
                <a:tc>
                  <a:txBody>
                    <a:bodyPr/>
                    <a:lstStyle/>
                    <a:p>
                      <a:endParaRPr lang="zh-CN" altLang="en-US" sz="1200" dirty="0"/>
                    </a:p>
                  </a:txBody>
                  <a:tcPr/>
                </a:tc>
                <a:tc>
                  <a:txBody>
                    <a:bodyPr/>
                    <a:lstStyle/>
                    <a:p>
                      <a:endParaRPr lang="zh-CN" altLang="en-US" sz="1200" dirty="0"/>
                    </a:p>
                  </a:txBody>
                  <a:tcPr/>
                </a:tc>
                <a:tc>
                  <a:txBody>
                    <a:bodyPr/>
                    <a:lstStyle/>
                    <a:p>
                      <a:endParaRPr lang="zh-CN" altLang="en-US" sz="1200" dirty="0"/>
                    </a:p>
                  </a:txBody>
                  <a:tcPr/>
                </a:tc>
                <a:tc>
                  <a:txBody>
                    <a:bodyPr/>
                    <a:lstStyle/>
                    <a:p>
                      <a:endParaRPr lang="zh-CN" altLang="en-US" sz="1200" dirty="0"/>
                    </a:p>
                  </a:txBody>
                  <a:tcPr/>
                </a:tc>
                <a:extLst>
                  <a:ext uri="{0D108BD9-81ED-4DB2-BD59-A6C34878D82A}">
                    <a16:rowId xmlns:a16="http://schemas.microsoft.com/office/drawing/2014/main" val="10001"/>
                  </a:ext>
                </a:extLst>
              </a:tr>
              <a:tr h="315468">
                <a:tc>
                  <a:txBody>
                    <a:bodyPr/>
                    <a:lstStyle/>
                    <a:p>
                      <a:r>
                        <a:rPr lang="en-US" altLang="zh-CN" sz="1200" dirty="0"/>
                        <a:t>1000</a:t>
                      </a:r>
                      <a:endParaRPr lang="zh-CN" altLang="en-US" sz="1200" dirty="0"/>
                    </a:p>
                  </a:txBody>
                  <a:tcPr/>
                </a:tc>
                <a:tc>
                  <a:txBody>
                    <a:bodyPr/>
                    <a:lstStyle/>
                    <a:p>
                      <a:endParaRPr lang="zh-CN" altLang="en-US" sz="1200" dirty="0"/>
                    </a:p>
                  </a:txBody>
                  <a:tcPr/>
                </a:tc>
                <a:tc>
                  <a:txBody>
                    <a:bodyPr/>
                    <a:lstStyle/>
                    <a:p>
                      <a:endParaRPr lang="zh-CN" altLang="en-US" sz="1200" dirty="0"/>
                    </a:p>
                  </a:txBody>
                  <a:tcPr/>
                </a:tc>
                <a:tc>
                  <a:txBody>
                    <a:bodyPr/>
                    <a:lstStyle/>
                    <a:p>
                      <a:endParaRPr lang="zh-CN" altLang="en-US" sz="1200" dirty="0"/>
                    </a:p>
                  </a:txBody>
                  <a:tcPr/>
                </a:tc>
                <a:tc>
                  <a:txBody>
                    <a:bodyPr/>
                    <a:lstStyle/>
                    <a:p>
                      <a:endParaRPr lang="zh-CN" altLang="en-US" sz="1200" dirty="0"/>
                    </a:p>
                  </a:txBody>
                  <a:tcPr/>
                </a:tc>
                <a:extLst>
                  <a:ext uri="{0D108BD9-81ED-4DB2-BD59-A6C34878D82A}">
                    <a16:rowId xmlns:a16="http://schemas.microsoft.com/office/drawing/2014/main" val="10002"/>
                  </a:ext>
                </a:extLst>
              </a:tr>
              <a:tr h="3154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t>100,000</a:t>
                      </a:r>
                      <a:endParaRPr lang="zh-CN" altLang="en-US" sz="1200" dirty="0"/>
                    </a:p>
                  </a:txBody>
                  <a:tcPr/>
                </a:tc>
                <a:tc>
                  <a:txBody>
                    <a:bodyPr/>
                    <a:lstStyle/>
                    <a:p>
                      <a:endParaRPr lang="zh-CN" altLang="en-US" sz="1200" dirty="0"/>
                    </a:p>
                  </a:txBody>
                  <a:tcPr/>
                </a:tc>
                <a:tc>
                  <a:txBody>
                    <a:bodyPr/>
                    <a:lstStyle/>
                    <a:p>
                      <a:endParaRPr lang="zh-CN" altLang="en-US" sz="1200" dirty="0"/>
                    </a:p>
                  </a:txBody>
                  <a:tcPr/>
                </a:tc>
                <a:tc>
                  <a:txBody>
                    <a:bodyPr/>
                    <a:lstStyle/>
                    <a:p>
                      <a:endParaRPr lang="zh-CN" altLang="en-US" sz="1200" dirty="0"/>
                    </a:p>
                  </a:txBody>
                  <a:tcPr/>
                </a:tc>
                <a:tc>
                  <a:txBody>
                    <a:bodyPr/>
                    <a:lstStyle/>
                    <a:p>
                      <a:endParaRPr lang="zh-CN" altLang="en-US" sz="1200" dirty="0"/>
                    </a:p>
                  </a:txBody>
                  <a:tcPr/>
                </a:tc>
                <a:extLst>
                  <a:ext uri="{0D108BD9-81ED-4DB2-BD59-A6C34878D82A}">
                    <a16:rowId xmlns:a16="http://schemas.microsoft.com/office/drawing/2014/main" val="10003"/>
                  </a:ext>
                </a:extLst>
              </a:tr>
            </a:tbl>
          </a:graphicData>
        </a:graphic>
      </p:graphicFrame>
      <p:grpSp>
        <p:nvGrpSpPr>
          <p:cNvPr id="13" name="组合 12"/>
          <p:cNvGrpSpPr/>
          <p:nvPr/>
        </p:nvGrpSpPr>
        <p:grpSpPr>
          <a:xfrm>
            <a:off x="4434914" y="1327869"/>
            <a:ext cx="3980873" cy="307777"/>
            <a:chOff x="4572000" y="2204864"/>
            <a:chExt cx="3980873" cy="307777"/>
          </a:xfrm>
        </p:grpSpPr>
        <p:sp>
          <p:nvSpPr>
            <p:cNvPr id="14" name="文本框 2"/>
            <p:cNvSpPr txBox="1"/>
            <p:nvPr/>
          </p:nvSpPr>
          <p:spPr>
            <a:xfrm>
              <a:off x="4572000" y="2204864"/>
              <a:ext cx="676788" cy="307777"/>
            </a:xfrm>
            <a:prstGeom prst="rect">
              <a:avLst/>
            </a:prstGeom>
            <a:noFill/>
          </p:spPr>
          <p:txBody>
            <a:bodyPr wrap="none" rtlCol="0">
              <a:spAutoFit/>
            </a:bodyPr>
            <a:lstStyle/>
            <a:p>
              <a:r>
                <a:rPr lang="en-US" altLang="zh-CN" sz="1400" dirty="0"/>
                <a:t>&lt; 1ms</a:t>
              </a:r>
              <a:endParaRPr lang="zh-CN" altLang="en-US" sz="1400" dirty="0"/>
            </a:p>
          </p:txBody>
        </p:sp>
        <p:sp>
          <p:nvSpPr>
            <p:cNvPr id="15" name="文本框 6"/>
            <p:cNvSpPr txBox="1"/>
            <p:nvPr/>
          </p:nvSpPr>
          <p:spPr>
            <a:xfrm>
              <a:off x="5687270" y="2204864"/>
              <a:ext cx="676788" cy="307777"/>
            </a:xfrm>
            <a:prstGeom prst="rect">
              <a:avLst/>
            </a:prstGeom>
            <a:noFill/>
          </p:spPr>
          <p:txBody>
            <a:bodyPr wrap="none" rtlCol="0">
              <a:spAutoFit/>
            </a:bodyPr>
            <a:lstStyle/>
            <a:p>
              <a:r>
                <a:rPr lang="en-US" altLang="zh-CN" sz="1400" dirty="0"/>
                <a:t>&lt; 1ms</a:t>
              </a:r>
              <a:endParaRPr lang="zh-CN" altLang="en-US" sz="1400" dirty="0"/>
            </a:p>
          </p:txBody>
        </p:sp>
        <p:sp>
          <p:nvSpPr>
            <p:cNvPr id="16" name="文本框 7"/>
            <p:cNvSpPr txBox="1"/>
            <p:nvPr/>
          </p:nvSpPr>
          <p:spPr>
            <a:xfrm>
              <a:off x="6760815" y="2204864"/>
              <a:ext cx="676788" cy="307777"/>
            </a:xfrm>
            <a:prstGeom prst="rect">
              <a:avLst/>
            </a:prstGeom>
            <a:noFill/>
          </p:spPr>
          <p:txBody>
            <a:bodyPr wrap="none" rtlCol="0">
              <a:spAutoFit/>
            </a:bodyPr>
            <a:lstStyle/>
            <a:p>
              <a:r>
                <a:rPr lang="en-US" altLang="zh-CN" sz="1400" dirty="0"/>
                <a:t>&lt; 1ms</a:t>
              </a:r>
              <a:endParaRPr lang="zh-CN" altLang="en-US" sz="1400" dirty="0"/>
            </a:p>
          </p:txBody>
        </p:sp>
        <p:sp>
          <p:nvSpPr>
            <p:cNvPr id="17" name="文本框 8"/>
            <p:cNvSpPr txBox="1"/>
            <p:nvPr/>
          </p:nvSpPr>
          <p:spPr>
            <a:xfrm>
              <a:off x="7876085" y="2204864"/>
              <a:ext cx="676788" cy="307777"/>
            </a:xfrm>
            <a:prstGeom prst="rect">
              <a:avLst/>
            </a:prstGeom>
            <a:noFill/>
          </p:spPr>
          <p:txBody>
            <a:bodyPr wrap="none" rtlCol="0">
              <a:spAutoFit/>
            </a:bodyPr>
            <a:lstStyle/>
            <a:p>
              <a:r>
                <a:rPr lang="en-US" altLang="zh-CN" sz="1400" dirty="0"/>
                <a:t>&lt; 1ms</a:t>
              </a:r>
              <a:endParaRPr lang="zh-CN" altLang="en-US" sz="1400" dirty="0"/>
            </a:p>
          </p:txBody>
        </p:sp>
      </p:grpSp>
      <p:grpSp>
        <p:nvGrpSpPr>
          <p:cNvPr id="18" name="组合 17"/>
          <p:cNvGrpSpPr/>
          <p:nvPr/>
        </p:nvGrpSpPr>
        <p:grpSpPr>
          <a:xfrm>
            <a:off x="4434914" y="1662196"/>
            <a:ext cx="3980873" cy="307777"/>
            <a:chOff x="4572000" y="2574662"/>
            <a:chExt cx="3980873" cy="307777"/>
          </a:xfrm>
        </p:grpSpPr>
        <p:sp>
          <p:nvSpPr>
            <p:cNvPr id="19" name="文本框 9"/>
            <p:cNvSpPr txBox="1"/>
            <p:nvPr/>
          </p:nvSpPr>
          <p:spPr>
            <a:xfrm>
              <a:off x="4572000" y="2574662"/>
              <a:ext cx="527709" cy="307777"/>
            </a:xfrm>
            <a:prstGeom prst="rect">
              <a:avLst/>
            </a:prstGeom>
            <a:noFill/>
          </p:spPr>
          <p:txBody>
            <a:bodyPr wrap="none" rtlCol="0">
              <a:spAutoFit/>
            </a:bodyPr>
            <a:lstStyle/>
            <a:p>
              <a:r>
                <a:rPr lang="en-US" altLang="zh-CN" sz="1400" dirty="0"/>
                <a:t>&lt; 4s</a:t>
              </a:r>
              <a:endParaRPr lang="zh-CN" altLang="en-US" sz="1400" dirty="0"/>
            </a:p>
          </p:txBody>
        </p:sp>
        <p:sp>
          <p:nvSpPr>
            <p:cNvPr id="20" name="文本框 10"/>
            <p:cNvSpPr txBox="1"/>
            <p:nvPr/>
          </p:nvSpPr>
          <p:spPr>
            <a:xfrm>
              <a:off x="5687270" y="2574662"/>
              <a:ext cx="776175" cy="307777"/>
            </a:xfrm>
            <a:prstGeom prst="rect">
              <a:avLst/>
            </a:prstGeom>
            <a:noFill/>
          </p:spPr>
          <p:txBody>
            <a:bodyPr wrap="none" rtlCol="0">
              <a:spAutoFit/>
            </a:bodyPr>
            <a:lstStyle/>
            <a:p>
              <a:r>
                <a:rPr lang="en-US" altLang="zh-CN" sz="1400" dirty="0"/>
                <a:t>&lt; 10ms</a:t>
              </a:r>
              <a:endParaRPr lang="zh-CN" altLang="en-US" sz="1400" dirty="0"/>
            </a:p>
          </p:txBody>
        </p:sp>
        <p:sp>
          <p:nvSpPr>
            <p:cNvPr id="21" name="文本框 11"/>
            <p:cNvSpPr txBox="1"/>
            <p:nvPr/>
          </p:nvSpPr>
          <p:spPr>
            <a:xfrm>
              <a:off x="6760815" y="2574662"/>
              <a:ext cx="676788" cy="307777"/>
            </a:xfrm>
            <a:prstGeom prst="rect">
              <a:avLst/>
            </a:prstGeom>
            <a:noFill/>
          </p:spPr>
          <p:txBody>
            <a:bodyPr wrap="none" rtlCol="0">
              <a:spAutoFit/>
            </a:bodyPr>
            <a:lstStyle/>
            <a:p>
              <a:r>
                <a:rPr lang="en-US" altLang="zh-CN" sz="1400" dirty="0"/>
                <a:t>&lt; 1ms</a:t>
              </a:r>
              <a:endParaRPr lang="zh-CN" altLang="en-US" sz="1400" dirty="0"/>
            </a:p>
          </p:txBody>
        </p:sp>
        <p:sp>
          <p:nvSpPr>
            <p:cNvPr id="22" name="文本框 12"/>
            <p:cNvSpPr txBox="1"/>
            <p:nvPr/>
          </p:nvSpPr>
          <p:spPr>
            <a:xfrm>
              <a:off x="7876085" y="2574662"/>
              <a:ext cx="676788" cy="307777"/>
            </a:xfrm>
            <a:prstGeom prst="rect">
              <a:avLst/>
            </a:prstGeom>
            <a:noFill/>
          </p:spPr>
          <p:txBody>
            <a:bodyPr wrap="none" rtlCol="0">
              <a:spAutoFit/>
            </a:bodyPr>
            <a:lstStyle/>
            <a:p>
              <a:r>
                <a:rPr lang="en-US" altLang="zh-CN" sz="1400" dirty="0"/>
                <a:t>&lt; 1ms</a:t>
              </a:r>
              <a:endParaRPr lang="zh-CN" altLang="en-US" sz="1400" dirty="0"/>
            </a:p>
          </p:txBody>
        </p:sp>
      </p:grpSp>
      <p:grpSp>
        <p:nvGrpSpPr>
          <p:cNvPr id="23" name="组合 22"/>
          <p:cNvGrpSpPr/>
          <p:nvPr/>
        </p:nvGrpSpPr>
        <p:grpSpPr>
          <a:xfrm>
            <a:off x="4478347" y="1975941"/>
            <a:ext cx="3831794" cy="307777"/>
            <a:chOff x="4615433" y="2934469"/>
            <a:chExt cx="3831794" cy="307777"/>
          </a:xfrm>
        </p:grpSpPr>
        <p:sp>
          <p:nvSpPr>
            <p:cNvPr id="24" name="文本框 13"/>
            <p:cNvSpPr txBox="1"/>
            <p:nvPr/>
          </p:nvSpPr>
          <p:spPr>
            <a:xfrm>
              <a:off x="4615433" y="2934469"/>
              <a:ext cx="596638" cy="307777"/>
            </a:xfrm>
            <a:prstGeom prst="rect">
              <a:avLst/>
            </a:prstGeom>
            <a:noFill/>
          </p:spPr>
          <p:txBody>
            <a:bodyPr wrap="none" rtlCol="0">
              <a:spAutoFit/>
            </a:bodyPr>
            <a:lstStyle/>
            <a:p>
              <a:r>
                <a:rPr lang="en-US" altLang="zh-CN" sz="1400" b="1" dirty="0">
                  <a:solidFill>
                    <a:srgbClr val="F77A2D"/>
                  </a:solidFill>
                </a:rPr>
                <a:t>&gt;60h</a:t>
              </a:r>
              <a:endParaRPr lang="zh-CN" altLang="en-US" sz="1400" b="1" dirty="0">
                <a:solidFill>
                  <a:srgbClr val="F77A2D"/>
                </a:solidFill>
              </a:endParaRPr>
            </a:p>
          </p:txBody>
        </p:sp>
        <p:sp>
          <p:nvSpPr>
            <p:cNvPr id="25" name="文本框 14"/>
            <p:cNvSpPr txBox="1"/>
            <p:nvPr/>
          </p:nvSpPr>
          <p:spPr>
            <a:xfrm>
              <a:off x="5730703" y="2934469"/>
              <a:ext cx="686406" cy="307777"/>
            </a:xfrm>
            <a:prstGeom prst="rect">
              <a:avLst/>
            </a:prstGeom>
            <a:noFill/>
          </p:spPr>
          <p:txBody>
            <a:bodyPr wrap="none" rtlCol="0">
              <a:spAutoFit/>
            </a:bodyPr>
            <a:lstStyle/>
            <a:p>
              <a:r>
                <a:rPr lang="en-US" altLang="zh-CN" sz="1400" dirty="0"/>
                <a:t>&gt; 30m</a:t>
              </a:r>
              <a:endParaRPr lang="zh-CN" altLang="en-US" sz="1400" dirty="0"/>
            </a:p>
          </p:txBody>
        </p:sp>
        <p:sp>
          <p:nvSpPr>
            <p:cNvPr id="26" name="文本框 15"/>
            <p:cNvSpPr txBox="1"/>
            <p:nvPr/>
          </p:nvSpPr>
          <p:spPr>
            <a:xfrm>
              <a:off x="6797318" y="2934469"/>
              <a:ext cx="697627" cy="307777"/>
            </a:xfrm>
            <a:prstGeom prst="rect">
              <a:avLst/>
            </a:prstGeom>
            <a:noFill/>
          </p:spPr>
          <p:txBody>
            <a:bodyPr wrap="none" rtlCol="0">
              <a:spAutoFit/>
            </a:bodyPr>
            <a:lstStyle/>
            <a:p>
              <a:r>
                <a:rPr lang="en-US" altLang="zh-CN" sz="1400" b="1" dirty="0">
                  <a:solidFill>
                    <a:srgbClr val="F77A2D"/>
                  </a:solidFill>
                </a:rPr>
                <a:t>&lt; 1ms</a:t>
              </a:r>
              <a:endParaRPr lang="zh-CN" altLang="en-US" sz="1400" b="1" dirty="0">
                <a:solidFill>
                  <a:srgbClr val="F77A2D"/>
                </a:solidFill>
              </a:endParaRPr>
            </a:p>
          </p:txBody>
        </p:sp>
        <p:sp>
          <p:nvSpPr>
            <p:cNvPr id="27" name="文本框 16"/>
            <p:cNvSpPr txBox="1"/>
            <p:nvPr/>
          </p:nvSpPr>
          <p:spPr>
            <a:xfrm>
              <a:off x="7919518" y="2934469"/>
              <a:ext cx="527709" cy="307777"/>
            </a:xfrm>
            <a:prstGeom prst="rect">
              <a:avLst/>
            </a:prstGeom>
            <a:noFill/>
          </p:spPr>
          <p:txBody>
            <a:bodyPr wrap="none" rtlCol="0">
              <a:spAutoFit/>
            </a:bodyPr>
            <a:lstStyle/>
            <a:p>
              <a:r>
                <a:rPr lang="en-US" altLang="zh-CN" sz="1400" dirty="0"/>
                <a:t>&lt; 1s</a:t>
              </a:r>
              <a:endParaRPr lang="zh-CN" altLang="en-US" sz="1400" dirty="0"/>
            </a:p>
          </p:txBody>
        </p:sp>
      </p:grpSp>
      <p:grpSp>
        <p:nvGrpSpPr>
          <p:cNvPr id="5" name="组合 4"/>
          <p:cNvGrpSpPr/>
          <p:nvPr/>
        </p:nvGrpSpPr>
        <p:grpSpPr>
          <a:xfrm>
            <a:off x="4572000" y="3219822"/>
            <a:ext cx="3456384" cy="1152128"/>
            <a:chOff x="4866961" y="2931790"/>
            <a:chExt cx="3456384" cy="1296144"/>
          </a:xfrm>
        </p:grpSpPr>
        <p:sp>
          <p:nvSpPr>
            <p:cNvPr id="2" name="矩形 1"/>
            <p:cNvSpPr/>
            <p:nvPr/>
          </p:nvSpPr>
          <p:spPr>
            <a:xfrm>
              <a:off x="4866961" y="2931790"/>
              <a:ext cx="3456384" cy="1296144"/>
            </a:xfrm>
            <a:prstGeom prst="rect">
              <a:avLst/>
            </a:prstGeom>
            <a:solidFill>
              <a:srgbClr val="F77A2D"/>
            </a:solidFill>
            <a:ln>
              <a:noFill/>
            </a:ln>
            <a:effectLst>
              <a:outerShdw blurRad="50800" dist="50800" dir="8100000" sx="103000" sy="103000" algn="tr"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77A2D"/>
                </a:solidFill>
              </a:endParaRPr>
            </a:p>
          </p:txBody>
        </p:sp>
        <p:sp>
          <p:nvSpPr>
            <p:cNvPr id="3" name="矩形 2"/>
            <p:cNvSpPr/>
            <p:nvPr/>
          </p:nvSpPr>
          <p:spPr>
            <a:xfrm>
              <a:off x="4943110" y="3003798"/>
              <a:ext cx="3304085" cy="11521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5316530" y="3347571"/>
              <a:ext cx="2646879" cy="461665"/>
            </a:xfrm>
            <a:prstGeom prst="rect">
              <a:avLst/>
            </a:prstGeom>
          </p:spPr>
          <p:txBody>
            <a:bodyPr wrap="none">
              <a:spAutoFit/>
            </a:bodyPr>
            <a:lstStyle/>
            <a:p>
              <a:pPr algn="ctr"/>
              <a:r>
                <a:rPr lang="zh-CN" altLang="en-US" sz="2400" b="1" dirty="0">
                  <a:ln w="0"/>
                  <a:solidFill>
                    <a:schemeClr val="bg1"/>
                  </a:solidFill>
                  <a:latin typeface="微软雅黑" pitchFamily="34" charset="-122"/>
                  <a:ea typeface="微软雅黑" pitchFamily="34" charset="-122"/>
                </a:rPr>
                <a:t>算法的挑战与魅力</a:t>
              </a:r>
            </a:p>
          </p:txBody>
        </p:sp>
      </p:grpSp>
      <p:sp>
        <p:nvSpPr>
          <p:cNvPr id="8" name="文本框 7"/>
          <p:cNvSpPr txBox="1"/>
          <p:nvPr/>
        </p:nvSpPr>
        <p:spPr>
          <a:xfrm>
            <a:off x="3779913" y="843558"/>
            <a:ext cx="492443" cy="276999"/>
          </a:xfrm>
          <a:prstGeom prst="rect">
            <a:avLst/>
          </a:prstGeom>
          <a:noFill/>
        </p:spPr>
        <p:txBody>
          <a:bodyPr wrap="none" rtlCol="0">
            <a:spAutoFit/>
          </a:bodyPr>
          <a:lstStyle/>
          <a:p>
            <a:r>
              <a:rPr kumimoji="1" lang="zh-CN" altLang="en-US" sz="1200" b="1"/>
              <a:t>算法</a:t>
            </a:r>
            <a:endParaRPr kumimoji="1" lang="zh-CN" altLang="en-US" sz="1200" b="1" dirty="0"/>
          </a:p>
        </p:txBody>
      </p:sp>
      <p:sp>
        <p:nvSpPr>
          <p:cNvPr id="28" name="文本框 27"/>
          <p:cNvSpPr txBox="1"/>
          <p:nvPr/>
        </p:nvSpPr>
        <p:spPr>
          <a:xfrm>
            <a:off x="3287470" y="998607"/>
            <a:ext cx="492443" cy="276999"/>
          </a:xfrm>
          <a:prstGeom prst="rect">
            <a:avLst/>
          </a:prstGeom>
          <a:noFill/>
        </p:spPr>
        <p:txBody>
          <a:bodyPr wrap="none" rtlCol="0">
            <a:spAutoFit/>
          </a:bodyPr>
          <a:lstStyle/>
          <a:p>
            <a:r>
              <a:rPr kumimoji="1" lang="zh-CN" altLang="en-US" sz="1200" b="1" dirty="0"/>
              <a:t>规模</a:t>
            </a:r>
          </a:p>
        </p:txBody>
      </p:sp>
      <p:sp>
        <p:nvSpPr>
          <p:cNvPr id="9" name="云形 8"/>
          <p:cNvSpPr/>
          <p:nvPr/>
        </p:nvSpPr>
        <p:spPr>
          <a:xfrm>
            <a:off x="467661" y="805134"/>
            <a:ext cx="2152337" cy="1584176"/>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n w="0"/>
                <a:solidFill>
                  <a:schemeClr val="tx1"/>
                </a:solidFill>
                <a:latin typeface="微软雅黑" pitchFamily="34" charset="-122"/>
                <a:ea typeface="微软雅黑" pitchFamily="34" charset="-122"/>
              </a:rPr>
              <a:t>相同问题</a:t>
            </a:r>
            <a:endParaRPr lang="en-US" altLang="zh-CN" dirty="0">
              <a:ln w="0"/>
              <a:solidFill>
                <a:schemeClr val="tx1"/>
              </a:solidFill>
              <a:latin typeface="微软雅黑" pitchFamily="34" charset="-122"/>
              <a:ea typeface="微软雅黑" pitchFamily="34" charset="-122"/>
            </a:endParaRPr>
          </a:p>
          <a:p>
            <a:pPr algn="ctr"/>
            <a:r>
              <a:rPr lang="zh-CN" altLang="en-US" dirty="0">
                <a:ln w="0"/>
                <a:solidFill>
                  <a:srgbClr val="0070C0"/>
                </a:solidFill>
                <a:latin typeface="微软雅黑" pitchFamily="34" charset="-122"/>
                <a:ea typeface="微软雅黑" pitchFamily="34" charset="-122"/>
              </a:rPr>
              <a:t>不同算法</a:t>
            </a:r>
            <a:endParaRPr lang="en-US" altLang="zh-CN" dirty="0">
              <a:ln w="0"/>
              <a:solidFill>
                <a:srgbClr val="0070C0"/>
              </a:solidFill>
              <a:latin typeface="微软雅黑" pitchFamily="34" charset="-122"/>
              <a:ea typeface="微软雅黑" pitchFamily="34" charset="-122"/>
            </a:endParaRPr>
          </a:p>
          <a:p>
            <a:pPr algn="ctr"/>
            <a:r>
              <a:rPr lang="zh-CN" altLang="en-US" dirty="0">
                <a:ln w="0"/>
                <a:solidFill>
                  <a:srgbClr val="F77A2D"/>
                </a:solidFill>
                <a:latin typeface="微软雅黑" pitchFamily="34" charset="-122"/>
                <a:ea typeface="微软雅黑" pitchFamily="34" charset="-122"/>
              </a:rPr>
              <a:t>什么区别</a:t>
            </a:r>
          </a:p>
        </p:txBody>
      </p:sp>
      <p:pic>
        <p:nvPicPr>
          <p:cNvPr id="29" name="图片 28">
            <a:extLst>
              <a:ext uri="{FF2B5EF4-FFF2-40B4-BE49-F238E27FC236}">
                <a16:creationId xmlns:a16="http://schemas.microsoft.com/office/drawing/2014/main" id="{8C2F8FC1-00F8-5041-86A3-67F5B3C3A0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90" y="2672242"/>
            <a:ext cx="3887086" cy="2227740"/>
          </a:xfrm>
          <a:prstGeom prst="rect">
            <a:avLst/>
          </a:prstGeom>
        </p:spPr>
      </p:pic>
    </p:spTree>
    <p:extLst>
      <p:ext uri="{BB962C8B-B14F-4D97-AF65-F5344CB8AC3E}">
        <p14:creationId xmlns:p14="http://schemas.microsoft.com/office/powerpoint/2010/main" val="1904997999"/>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checkerboard(across)">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checkerboard(across)">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checkerboard(across)">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55"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1000" fill="hold"/>
                                        <p:tgtEl>
                                          <p:spTgt spid="5"/>
                                        </p:tgtEl>
                                        <p:attrNameLst>
                                          <p:attrName>ppt_w</p:attrName>
                                        </p:attrNameLst>
                                      </p:cBhvr>
                                      <p:tavLst>
                                        <p:tav tm="0">
                                          <p:val>
                                            <p:strVal val="#ppt_w*0.70"/>
                                          </p:val>
                                        </p:tav>
                                        <p:tav tm="100000">
                                          <p:val>
                                            <p:strVal val="#ppt_w"/>
                                          </p:val>
                                        </p:tav>
                                      </p:tavLst>
                                    </p:anim>
                                    <p:anim calcmode="lin" valueType="num">
                                      <p:cBhvr>
                                        <p:cTn id="28" dur="1000" fill="hold"/>
                                        <p:tgtEl>
                                          <p:spTgt spid="5"/>
                                        </p:tgtEl>
                                        <p:attrNameLst>
                                          <p:attrName>ppt_h</p:attrName>
                                        </p:attrNameLst>
                                      </p:cBhvr>
                                      <p:tavLst>
                                        <p:tav tm="0">
                                          <p:val>
                                            <p:strVal val="#ppt_h"/>
                                          </p:val>
                                        </p:tav>
                                        <p:tav tm="100000">
                                          <p:val>
                                            <p:strVal val="#ppt_h"/>
                                          </p:val>
                                        </p:tav>
                                      </p:tavLst>
                                    </p:anim>
                                    <p:animEffect transition="in" filter="fade">
                                      <p:cBhvr>
                                        <p:cTn id="2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a:xfrm>
            <a:off x="35496" y="51470"/>
            <a:ext cx="6172200" cy="323180"/>
          </a:xfrm>
        </p:spPr>
        <p:txBody>
          <a:bodyPr>
            <a:normAutofit fontScale="90000"/>
          </a:bodyPr>
          <a:lstStyle/>
          <a:p>
            <a:pPr algn="l" eaLnBrk="1" hangingPunct="1">
              <a:lnSpc>
                <a:spcPct val="80000"/>
              </a:lnSpc>
            </a:pPr>
            <a:r>
              <a:rPr lang="zh-CN" altLang="en-US" sz="2200" b="1" kern="1200" cap="all" dirty="0">
                <a:solidFill>
                  <a:srgbClr val="FFFFFF"/>
                </a:solidFill>
                <a:latin typeface="微软雅黑" panose="020B0503020204020204" pitchFamily="34" charset="-122"/>
                <a:ea typeface="微软雅黑" panose="020B0503020204020204" pitchFamily="34" charset="-122"/>
                <a:cs typeface="+mn-cs"/>
              </a:rPr>
              <a:t>问题求解周期</a:t>
            </a:r>
          </a:p>
        </p:txBody>
      </p:sp>
      <p:sp>
        <p:nvSpPr>
          <p:cNvPr id="9220" name="Rectangle 4"/>
          <p:cNvSpPr>
            <a:spLocks noChangeArrowheads="1"/>
          </p:cNvSpPr>
          <p:nvPr/>
        </p:nvSpPr>
        <p:spPr bwMode="auto">
          <a:xfrm>
            <a:off x="395537" y="636346"/>
            <a:ext cx="7992887" cy="997196"/>
          </a:xfrm>
          <a:prstGeom prst="rect">
            <a:avLst/>
          </a:prstGeom>
          <a:solidFill>
            <a:schemeClr val="tx2">
              <a:lumMod val="20000"/>
              <a:lumOff val="80000"/>
            </a:schemeClr>
          </a:solidFill>
          <a:ln w="6350" algn="ctr">
            <a:noFill/>
            <a:miter lim="800000"/>
            <a:headEnd/>
            <a:tailEnd/>
          </a:ln>
        </p:spPr>
        <p:txBody>
          <a:bodyPr wrap="square">
            <a:spAutoFit/>
          </a:bodyPr>
          <a:lstStyle/>
          <a:p>
            <a:pPr algn="just">
              <a:lnSpc>
                <a:spcPct val="120000"/>
              </a:lnSpc>
              <a:spcBef>
                <a:spcPct val="20000"/>
              </a:spcBef>
              <a:buFontTx/>
              <a:buNone/>
            </a:pPr>
            <a:r>
              <a:rPr lang="zh-CN" altLang="en-US" sz="1400" dirty="0">
                <a:latin typeface="微软雅黑" panose="020B0503020204020204" pitchFamily="34" charset="-122"/>
                <a:ea typeface="微软雅黑" panose="020B0503020204020204" pitchFamily="34" charset="-122"/>
              </a:rPr>
              <a:t>从一个问题的提出，到计算机可执行的、满足准确性和复杂性要求的程序算法的完成，可以看作</a:t>
            </a:r>
            <a:endParaRPr lang="en-US" altLang="zh-CN" sz="1400" dirty="0">
              <a:latin typeface="微软雅黑" panose="020B0503020204020204" pitchFamily="34" charset="-122"/>
              <a:ea typeface="微软雅黑" panose="020B0503020204020204" pitchFamily="34" charset="-122"/>
            </a:endParaRPr>
          </a:p>
          <a:p>
            <a:pPr algn="just">
              <a:lnSpc>
                <a:spcPct val="120000"/>
              </a:lnSpc>
              <a:spcBef>
                <a:spcPct val="20000"/>
              </a:spcBef>
              <a:buFontTx/>
              <a:buNone/>
            </a:pPr>
            <a:r>
              <a:rPr lang="zh-CN" altLang="en-US" sz="1400" dirty="0">
                <a:latin typeface="微软雅黑" panose="020B0503020204020204" pitchFamily="34" charset="-122"/>
                <a:ea typeface="微软雅黑" panose="020B0503020204020204" pitchFamily="34" charset="-122"/>
              </a:rPr>
              <a:t>是</a:t>
            </a:r>
            <a:r>
              <a:rPr lang="zh-CN" altLang="en-US" b="1" u="sng" dirty="0">
                <a:solidFill>
                  <a:srgbClr val="F77A2D"/>
                </a:solidFill>
                <a:latin typeface="微软雅黑" panose="020B0503020204020204" pitchFamily="34" charset="-122"/>
                <a:ea typeface="微软雅黑" panose="020B0503020204020204" pitchFamily="34" charset="-122"/>
              </a:rPr>
              <a:t>“计算机问题求解”的一个周期</a:t>
            </a:r>
            <a:r>
              <a:rPr kumimoji="1" lang="zh-CN" altLang="en-US" dirty="0">
                <a:latin typeface="+mn-ea"/>
                <a:ea typeface="+mn-ea"/>
              </a:rPr>
              <a:t>。</a:t>
            </a:r>
            <a:r>
              <a:rPr lang="zh-CN" altLang="en-US" sz="1400" dirty="0">
                <a:latin typeface="微软雅黑" panose="020B0503020204020204" pitchFamily="34" charset="-122"/>
                <a:ea typeface="微软雅黑" panose="020B0503020204020204" pitchFamily="34" charset="-122"/>
              </a:rPr>
              <a:t>问题求解周期包括问题简化，模型构建，算法设计，程序设计与测试等过程。</a:t>
            </a:r>
          </a:p>
        </p:txBody>
      </p:sp>
      <p:grpSp>
        <p:nvGrpSpPr>
          <p:cNvPr id="6" name="Group 29"/>
          <p:cNvGrpSpPr/>
          <p:nvPr/>
        </p:nvGrpSpPr>
        <p:grpSpPr>
          <a:xfrm>
            <a:off x="1268202" y="3026136"/>
            <a:ext cx="3358726" cy="553089"/>
            <a:chOff x="457200" y="4277674"/>
            <a:chExt cx="4478300" cy="737452"/>
          </a:xfrm>
        </p:grpSpPr>
        <p:pic>
          <p:nvPicPr>
            <p:cNvPr id="7"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4277674"/>
              <a:ext cx="737452" cy="737452"/>
            </a:xfrm>
            <a:prstGeom prst="rect">
              <a:avLst/>
            </a:prstGeom>
          </p:spPr>
        </p:pic>
        <p:sp>
          <p:nvSpPr>
            <p:cNvPr id="8" name="TextBox 15"/>
            <p:cNvSpPr txBox="1"/>
            <p:nvPr/>
          </p:nvSpPr>
          <p:spPr>
            <a:xfrm>
              <a:off x="1372133" y="4461734"/>
              <a:ext cx="3563367" cy="492443"/>
            </a:xfrm>
            <a:prstGeom prst="rect">
              <a:avLst/>
            </a:prstGeom>
            <a:noFill/>
          </p:spPr>
          <p:txBody>
            <a:bodyPr wrap="none" rtlCol="0">
              <a:spAutoFit/>
            </a:bodyPr>
            <a:lstStyle/>
            <a:p>
              <a:r>
                <a:rPr lang="zh-CN" altLang="en-US" b="1" dirty="0">
                  <a:solidFill>
                    <a:srgbClr val="F77A2D"/>
                  </a:solidFill>
                  <a:latin typeface="微软雅黑" panose="020B0503020204020204" pitchFamily="34" charset="-122"/>
                  <a:ea typeface="微软雅黑" panose="020B0503020204020204" pitchFamily="34" charset="-122"/>
                </a:rPr>
                <a:t>算法：</a:t>
              </a:r>
              <a:r>
                <a:rPr lang="zh-CN" altLang="en-US" sz="1400" dirty="0">
                  <a:latin typeface="微软雅黑" panose="020B0503020204020204" pitchFamily="34" charset="-122"/>
                  <a:ea typeface="微软雅黑" panose="020B0503020204020204" pitchFamily="34" charset="-122"/>
                </a:rPr>
                <a:t>设计有效的计算机算法</a:t>
              </a:r>
              <a:endParaRPr lang="en-AU" sz="1400" dirty="0">
                <a:latin typeface="微软雅黑" panose="020B0503020204020204" pitchFamily="34" charset="-122"/>
                <a:ea typeface="微软雅黑" panose="020B0503020204020204" pitchFamily="34" charset="-122"/>
              </a:endParaRPr>
            </a:p>
          </p:txBody>
        </p:sp>
      </p:grpSp>
      <p:grpSp>
        <p:nvGrpSpPr>
          <p:cNvPr id="9" name="Group 27"/>
          <p:cNvGrpSpPr/>
          <p:nvPr/>
        </p:nvGrpSpPr>
        <p:grpSpPr>
          <a:xfrm>
            <a:off x="1259632" y="1851670"/>
            <a:ext cx="2975633" cy="403160"/>
            <a:chOff x="389499" y="6126184"/>
            <a:chExt cx="3967506" cy="537547"/>
          </a:xfrm>
        </p:grpSpPr>
        <p:pic>
          <p:nvPicPr>
            <p:cNvPr id="10"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9499" y="6126184"/>
              <a:ext cx="793562" cy="460572"/>
            </a:xfrm>
            <a:prstGeom prst="rect">
              <a:avLst/>
            </a:prstGeom>
          </p:spPr>
        </p:pic>
        <p:sp>
          <p:nvSpPr>
            <p:cNvPr id="11" name="TextBox 18"/>
            <p:cNvSpPr txBox="1"/>
            <p:nvPr/>
          </p:nvSpPr>
          <p:spPr>
            <a:xfrm>
              <a:off x="1315150" y="6171288"/>
              <a:ext cx="3041855" cy="492443"/>
            </a:xfrm>
            <a:prstGeom prst="rect">
              <a:avLst/>
            </a:prstGeom>
            <a:noFill/>
          </p:spPr>
          <p:txBody>
            <a:bodyPr wrap="none" rtlCol="0">
              <a:spAutoFit/>
            </a:bodyPr>
            <a:lstStyle/>
            <a:p>
              <a:r>
                <a:rPr lang="zh-CN" altLang="en-US" b="1" dirty="0">
                  <a:solidFill>
                    <a:srgbClr val="F77A2D"/>
                  </a:solidFill>
                  <a:latin typeface="微软雅黑" panose="020B0503020204020204" pitchFamily="34" charset="-122"/>
                  <a:ea typeface="微软雅黑" panose="020B0503020204020204" pitchFamily="34" charset="-122"/>
                </a:rPr>
                <a:t>抽象 </a:t>
              </a:r>
              <a:r>
                <a:rPr lang="en-AU" b="1" dirty="0">
                  <a:solidFill>
                    <a:srgbClr val="F77A2D"/>
                  </a:solidFill>
                  <a:latin typeface="微软雅黑" panose="020B0503020204020204" pitchFamily="34" charset="-122"/>
                  <a:ea typeface="微软雅黑" panose="020B0503020204020204" pitchFamily="34" charset="-122"/>
                </a:rPr>
                <a:t>:</a:t>
              </a:r>
              <a:r>
                <a:rPr lang="en-AU" b="1" dirty="0"/>
                <a:t> </a:t>
              </a:r>
              <a:r>
                <a:rPr lang="zh-CN" altLang="en-US" sz="1400" dirty="0">
                  <a:latin typeface="微软雅黑" panose="020B0503020204020204" pitchFamily="34" charset="-122"/>
                  <a:ea typeface="微软雅黑" panose="020B0503020204020204" pitchFamily="34" charset="-122"/>
                </a:rPr>
                <a:t>对问题形式化描述</a:t>
              </a:r>
              <a:endParaRPr lang="en-AU" sz="1400" dirty="0">
                <a:latin typeface="微软雅黑" panose="020B0503020204020204" pitchFamily="34" charset="-122"/>
                <a:ea typeface="微软雅黑" panose="020B0503020204020204" pitchFamily="34" charset="-122"/>
              </a:endParaRPr>
            </a:p>
          </p:txBody>
        </p:sp>
      </p:grpSp>
      <p:grpSp>
        <p:nvGrpSpPr>
          <p:cNvPr id="12" name="Group 28"/>
          <p:cNvGrpSpPr/>
          <p:nvPr/>
        </p:nvGrpSpPr>
        <p:grpSpPr>
          <a:xfrm>
            <a:off x="1342555" y="2466732"/>
            <a:ext cx="3504026" cy="413179"/>
            <a:chOff x="526149" y="5205216"/>
            <a:chExt cx="4672032" cy="550905"/>
          </a:xfrm>
        </p:grpSpPr>
        <p:sp>
          <p:nvSpPr>
            <p:cNvPr id="13" name="TextBox 21"/>
            <p:cNvSpPr txBox="1"/>
            <p:nvPr/>
          </p:nvSpPr>
          <p:spPr>
            <a:xfrm>
              <a:off x="1352686" y="5263679"/>
              <a:ext cx="3845495" cy="492442"/>
            </a:xfrm>
            <a:prstGeom prst="rect">
              <a:avLst/>
            </a:prstGeom>
            <a:noFill/>
          </p:spPr>
          <p:txBody>
            <a:bodyPr wrap="none" rtlCol="0">
              <a:spAutoFit/>
            </a:bodyPr>
            <a:lstStyle/>
            <a:p>
              <a:r>
                <a:rPr lang="zh-CN" altLang="en-US" b="1" dirty="0">
                  <a:solidFill>
                    <a:srgbClr val="F77A2D"/>
                  </a:solidFill>
                  <a:latin typeface="微软雅黑" panose="020B0503020204020204" pitchFamily="34" charset="-122"/>
                  <a:ea typeface="微软雅黑" panose="020B0503020204020204" pitchFamily="34" charset="-122"/>
                </a:rPr>
                <a:t>建模 </a:t>
              </a:r>
              <a:r>
                <a:rPr lang="en-AU" b="1" dirty="0">
                  <a:solidFill>
                    <a:srgbClr val="F77A2D"/>
                  </a:solidFill>
                  <a:latin typeface="微软雅黑" panose="020B0503020204020204" pitchFamily="34" charset="-122"/>
                  <a:ea typeface="微软雅黑" panose="020B0503020204020204" pitchFamily="34" charset="-122"/>
                </a:rPr>
                <a:t>:</a:t>
              </a:r>
              <a:r>
                <a:rPr lang="en-AU" b="1" dirty="0"/>
                <a:t> </a:t>
              </a:r>
              <a:r>
                <a:rPr lang="zh-CN" altLang="en-US" b="1" dirty="0"/>
                <a:t> </a:t>
              </a:r>
              <a:r>
                <a:rPr lang="zh-CN" altLang="en-US" sz="1400" dirty="0">
                  <a:latin typeface="微软雅黑" panose="020B0503020204020204" pitchFamily="34" charset="-122"/>
                  <a:ea typeface="微软雅黑" panose="020B0503020204020204" pitchFamily="34" charset="-122"/>
                </a:rPr>
                <a:t>对问题和数据分析和建模</a:t>
              </a:r>
              <a:endParaRPr lang="en-AU" sz="1400" dirty="0">
                <a:latin typeface="微软雅黑" panose="020B0503020204020204" pitchFamily="34" charset="-122"/>
                <a:ea typeface="微软雅黑" panose="020B0503020204020204" pitchFamily="34" charset="-122"/>
              </a:endParaRPr>
            </a:p>
          </p:txBody>
        </p:sp>
        <p:pic>
          <p:nvPicPr>
            <p:cNvPr id="14"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6149" y="5205216"/>
              <a:ext cx="520262" cy="518010"/>
            </a:xfrm>
            <a:prstGeom prst="rect">
              <a:avLst/>
            </a:prstGeom>
          </p:spPr>
        </p:pic>
      </p:grpSp>
      <p:grpSp>
        <p:nvGrpSpPr>
          <p:cNvPr id="15" name="组合 1"/>
          <p:cNvGrpSpPr/>
          <p:nvPr/>
        </p:nvGrpSpPr>
        <p:grpSpPr>
          <a:xfrm>
            <a:off x="1295902" y="3746493"/>
            <a:ext cx="3877183" cy="394692"/>
            <a:chOff x="914396" y="3520776"/>
            <a:chExt cx="3877183" cy="394692"/>
          </a:xfrm>
        </p:grpSpPr>
        <p:sp>
          <p:nvSpPr>
            <p:cNvPr id="16" name="TextBox 15"/>
            <p:cNvSpPr txBox="1"/>
            <p:nvPr/>
          </p:nvSpPr>
          <p:spPr>
            <a:xfrm>
              <a:off x="1580444" y="3533456"/>
              <a:ext cx="3211135" cy="369332"/>
            </a:xfrm>
            <a:prstGeom prst="rect">
              <a:avLst/>
            </a:prstGeom>
            <a:noFill/>
          </p:spPr>
          <p:txBody>
            <a:bodyPr wrap="none" rtlCol="0">
              <a:spAutoFit/>
            </a:bodyPr>
            <a:lstStyle/>
            <a:p>
              <a:r>
                <a:rPr lang="zh-CN" altLang="en-US" b="1" dirty="0">
                  <a:solidFill>
                    <a:srgbClr val="F77A2D"/>
                  </a:solidFill>
                  <a:latin typeface="微软雅黑" panose="020B0503020204020204" pitchFamily="34" charset="-122"/>
                  <a:ea typeface="微软雅黑" panose="020B0503020204020204" pitchFamily="34" charset="-122"/>
                </a:rPr>
                <a:t>实现：</a:t>
              </a:r>
              <a:r>
                <a:rPr lang="zh-CN" altLang="en-US" sz="1400" dirty="0">
                  <a:latin typeface="微软雅黑" panose="020B0503020204020204" pitchFamily="34" charset="-122"/>
                  <a:ea typeface="微软雅黑" panose="020B0503020204020204" pitchFamily="34" charset="-122"/>
                </a:rPr>
                <a:t>用特定程序设计语言实现算法</a:t>
              </a:r>
              <a:endParaRPr lang="en-AU" sz="1400" dirty="0">
                <a:latin typeface="微软雅黑" panose="020B0503020204020204" pitchFamily="34" charset="-122"/>
                <a:ea typeface="微软雅黑" panose="020B0503020204020204" pitchFamily="34" charset="-122"/>
              </a:endParaRPr>
            </a:p>
          </p:txBody>
        </p:sp>
        <p:pic>
          <p:nvPicPr>
            <p:cNvPr id="17" name="Picture 2" descr="https://ss1.bdstatic.com/70cFuXSh_Q1YnxGkpoWK1HF6hhy/it/u=4134829504,3247754939&amp;fm=27&amp;gp=0.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4396" y="3520776"/>
              <a:ext cx="512783" cy="39469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组合 2"/>
          <p:cNvGrpSpPr/>
          <p:nvPr/>
        </p:nvGrpSpPr>
        <p:grpSpPr>
          <a:xfrm>
            <a:off x="1267994" y="4308453"/>
            <a:ext cx="3041213" cy="415794"/>
            <a:chOff x="894244" y="4241928"/>
            <a:chExt cx="3041213" cy="415794"/>
          </a:xfrm>
        </p:grpSpPr>
        <p:sp>
          <p:nvSpPr>
            <p:cNvPr id="19" name="TextBox 15"/>
            <p:cNvSpPr txBox="1"/>
            <p:nvPr/>
          </p:nvSpPr>
          <p:spPr>
            <a:xfrm>
              <a:off x="1622003" y="4270206"/>
              <a:ext cx="2313454" cy="369332"/>
            </a:xfrm>
            <a:prstGeom prst="rect">
              <a:avLst/>
            </a:prstGeom>
            <a:noFill/>
          </p:spPr>
          <p:txBody>
            <a:bodyPr wrap="none" rtlCol="0">
              <a:spAutoFit/>
            </a:bodyPr>
            <a:lstStyle/>
            <a:p>
              <a:r>
                <a:rPr lang="zh-CN" altLang="en-US" b="1" dirty="0">
                  <a:solidFill>
                    <a:srgbClr val="F77A2D"/>
                  </a:solidFill>
                  <a:latin typeface="微软雅黑" panose="020B0503020204020204" pitchFamily="34" charset="-122"/>
                  <a:ea typeface="微软雅黑" panose="020B0503020204020204" pitchFamily="34" charset="-122"/>
                </a:rPr>
                <a:t>验证：</a:t>
              </a:r>
              <a:r>
                <a:rPr lang="zh-CN" altLang="en-US" sz="1400" dirty="0">
                  <a:latin typeface="微软雅黑" panose="020B0503020204020204" pitchFamily="34" charset="-122"/>
                  <a:ea typeface="微软雅黑" panose="020B0503020204020204" pitchFamily="34" charset="-122"/>
                </a:rPr>
                <a:t>测试、验证与推广</a:t>
              </a:r>
              <a:endParaRPr lang="en-AU" sz="1400" dirty="0">
                <a:latin typeface="微软雅黑" panose="020B0503020204020204" pitchFamily="34" charset="-122"/>
                <a:ea typeface="微软雅黑" panose="020B0503020204020204" pitchFamily="34" charset="-122"/>
              </a:endParaRPr>
            </a:p>
          </p:txBody>
        </p:sp>
        <p:pic>
          <p:nvPicPr>
            <p:cNvPr id="20" name="Picture 4" descr="https://ss0.bdstatic.com/70cFvHSh_Q1YnxGkpoWK1HF6hhy/it/u=2642776999,2280071301&amp;fm=27&amp;gp=0.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4244" y="4241928"/>
              <a:ext cx="720081" cy="415794"/>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图片 20"/>
          <p:cNvPicPr>
            <a:picLocks noChangeAspect="1"/>
          </p:cNvPicPr>
          <p:nvPr/>
        </p:nvPicPr>
        <p:blipFill>
          <a:blip r:embed="rId8"/>
          <a:stretch>
            <a:fillRect/>
          </a:stretch>
        </p:blipFill>
        <p:spPr>
          <a:xfrm>
            <a:off x="5163367" y="2390441"/>
            <a:ext cx="2560706" cy="1738064"/>
          </a:xfrm>
          <a:prstGeom prst="rect">
            <a:avLst/>
          </a:prstGeom>
        </p:spPr>
      </p:pic>
    </p:spTree>
    <p:extLst>
      <p:ext uri="{BB962C8B-B14F-4D97-AF65-F5344CB8AC3E}">
        <p14:creationId xmlns:p14="http://schemas.microsoft.com/office/powerpoint/2010/main" val="198254742"/>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1000"/>
                                        <p:tgtEl>
                                          <p:spTgt spid="18"/>
                                        </p:tgtEl>
                                      </p:cBhvr>
                                    </p:animEffect>
                                    <p:anim calcmode="lin" valueType="num">
                                      <p:cBhvr>
                                        <p:cTn id="27" dur="1000" fill="hold"/>
                                        <p:tgtEl>
                                          <p:spTgt spid="18"/>
                                        </p:tgtEl>
                                        <p:attrNameLst>
                                          <p:attrName>ppt_x</p:attrName>
                                        </p:attrNameLst>
                                      </p:cBhvr>
                                      <p:tavLst>
                                        <p:tav tm="0">
                                          <p:val>
                                            <p:strVal val="#ppt_x"/>
                                          </p:val>
                                        </p:tav>
                                        <p:tav tm="100000">
                                          <p:val>
                                            <p:strVal val="#ppt_x"/>
                                          </p:val>
                                        </p:tav>
                                      </p:tavLst>
                                    </p:anim>
                                    <p:anim calcmode="lin" valueType="num">
                                      <p:cBhvr>
                                        <p:cTn id="2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txBox="1">
            <a:spLocks/>
          </p:cNvSpPr>
          <p:nvPr/>
        </p:nvSpPr>
        <p:spPr bwMode="auto">
          <a:xfrm>
            <a:off x="0" y="48334"/>
            <a:ext cx="2267744" cy="363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nSpc>
                <a:spcPct val="80000"/>
              </a:lnSpc>
              <a:spcBef>
                <a:spcPct val="0"/>
              </a:spcBef>
              <a:buFontTx/>
              <a:buNone/>
            </a:pPr>
            <a:r>
              <a:rPr lang="zh-CN" altLang="en-US" sz="2200" b="1" kern="1200" cap="all" dirty="0">
                <a:solidFill>
                  <a:srgbClr val="FFFFFF"/>
                </a:solidFill>
                <a:latin typeface="微软雅黑" panose="020B0503020204020204" pitchFamily="34" charset="-122"/>
                <a:ea typeface="微软雅黑" panose="020B0503020204020204" pitchFamily="34" charset="-122"/>
              </a:rPr>
              <a:t>计算思维</a:t>
            </a:r>
          </a:p>
        </p:txBody>
      </p:sp>
      <p:sp>
        <p:nvSpPr>
          <p:cNvPr id="4" name="矩形 3"/>
          <p:cNvSpPr/>
          <p:nvPr/>
        </p:nvSpPr>
        <p:spPr>
          <a:xfrm>
            <a:off x="206388" y="559084"/>
            <a:ext cx="6165812" cy="923330"/>
          </a:xfrm>
          <a:prstGeom prst="rect">
            <a:avLst/>
          </a:prstGeom>
        </p:spPr>
        <p:txBody>
          <a:bodyPr wrap="square">
            <a:spAutoFit/>
          </a:bodyPr>
          <a:lstStyle/>
          <a:p>
            <a:r>
              <a:rPr lang="zh-CN" altLang="zh-CN" b="1" dirty="0">
                <a:solidFill>
                  <a:srgbClr val="F77A2D"/>
                </a:solidFill>
                <a:latin typeface="微软雅黑" panose="020B0503020204020204" pitchFamily="34" charset="-122"/>
                <a:ea typeface="微软雅黑" panose="020B0503020204020204" pitchFamily="34" charset="-122"/>
              </a:rPr>
              <a:t>计算思维</a:t>
            </a:r>
            <a:r>
              <a:rPr lang="zh-CN" altLang="zh-CN" dirty="0">
                <a:latin typeface="微软雅黑" panose="020B0503020204020204" pitchFamily="34" charset="-122"/>
                <a:ea typeface="微软雅黑" panose="020B0503020204020204" pitchFamily="34" charset="-122"/>
              </a:rPr>
              <a:t>是运用计算机科学的基础概念进行问题求解、系统设计、以及人类行为理解等涵盖计算机科学之广度的一系列思维活动。计算思维是一种普适思维方法和基本技能</a:t>
            </a:r>
            <a:r>
              <a:rPr lang="zh-CN" altLang="en-US" dirty="0">
                <a:latin typeface="微软雅黑" panose="020B0503020204020204" pitchFamily="34" charset="-122"/>
                <a:ea typeface="微软雅黑" panose="020B0503020204020204" pitchFamily="34" charset="-122"/>
              </a:rPr>
              <a:t>。</a:t>
            </a:r>
          </a:p>
        </p:txBody>
      </p:sp>
      <p:pic>
        <p:nvPicPr>
          <p:cNvPr id="6" name="图片 5"/>
          <p:cNvPicPr>
            <a:picLocks noChangeAspect="1"/>
          </p:cNvPicPr>
          <p:nvPr/>
        </p:nvPicPr>
        <p:blipFill>
          <a:blip r:embed="rId2"/>
          <a:stretch>
            <a:fillRect/>
          </a:stretch>
        </p:blipFill>
        <p:spPr>
          <a:xfrm>
            <a:off x="7164288" y="1262250"/>
            <a:ext cx="1224136" cy="1851133"/>
          </a:xfrm>
          <a:prstGeom prst="rect">
            <a:avLst/>
          </a:prstGeom>
        </p:spPr>
      </p:pic>
      <p:sp>
        <p:nvSpPr>
          <p:cNvPr id="8" name="矩形 7"/>
          <p:cNvSpPr/>
          <p:nvPr/>
        </p:nvSpPr>
        <p:spPr>
          <a:xfrm>
            <a:off x="264958" y="1573718"/>
            <a:ext cx="6048672" cy="276999"/>
          </a:xfrm>
          <a:prstGeom prst="rect">
            <a:avLst/>
          </a:prstGeom>
          <a:solidFill>
            <a:schemeClr val="bg1">
              <a:lumMod val="85000"/>
            </a:schemeClr>
          </a:solidFill>
        </p:spPr>
        <p:txBody>
          <a:bodyPr wrap="square">
            <a:spAutoFit/>
          </a:bodyPr>
          <a:lstStyle/>
          <a:p>
            <a:r>
              <a:rPr lang="en-US" altLang="zh-CN" sz="1200" dirty="0">
                <a:latin typeface="Times New Roman" panose="02020603050405020304" pitchFamily="18" charset="0"/>
                <a:cs typeface="Times New Roman" panose="02020603050405020304" pitchFamily="18" charset="0"/>
              </a:rPr>
              <a:t>Jeannette M. Wing, Computational thinking. </a:t>
            </a:r>
            <a:r>
              <a:rPr lang="en-US" altLang="zh-CN" sz="1200" b="1" i="1" dirty="0">
                <a:latin typeface="Times New Roman" panose="02020603050405020304" pitchFamily="18" charset="0"/>
                <a:cs typeface="Times New Roman" panose="02020603050405020304" pitchFamily="18" charset="0"/>
              </a:rPr>
              <a:t>Communications of the ACM</a:t>
            </a:r>
            <a:r>
              <a:rPr lang="en-US" altLang="zh-CN" sz="1200" dirty="0">
                <a:latin typeface="Times New Roman" panose="02020603050405020304" pitchFamily="18" charset="0"/>
                <a:cs typeface="Times New Roman" panose="02020603050405020304" pitchFamily="18" charset="0"/>
              </a:rPr>
              <a:t>, 2006,49(3): 33-35.</a:t>
            </a:r>
          </a:p>
        </p:txBody>
      </p:sp>
      <p:sp>
        <p:nvSpPr>
          <p:cNvPr id="10" name="矩形 9"/>
          <p:cNvSpPr/>
          <p:nvPr/>
        </p:nvSpPr>
        <p:spPr>
          <a:xfrm>
            <a:off x="264958" y="1936178"/>
            <a:ext cx="6197185" cy="2379241"/>
          </a:xfrm>
          <a:prstGeom prst="rect">
            <a:avLst/>
          </a:prstGeom>
          <a:solidFill>
            <a:srgbClr val="CBEAFD"/>
          </a:solidFill>
          <a:ln>
            <a:solidFill>
              <a:schemeClr val="bg1">
                <a:lumMod val="50000"/>
              </a:schemeClr>
            </a:solidFill>
          </a:ln>
        </p:spPr>
        <p:txBody>
          <a:bodyPr wrap="square">
            <a:spAutoFit/>
          </a:bodyPr>
          <a:lstStyle/>
          <a:p>
            <a:pPr marL="285750" indent="-285750">
              <a:lnSpc>
                <a:spcPts val="2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通过约简、嵌入、转化和仿真等方法，把一个看来困难的问题重新阐释成一个我们知道问题怎样解决的方法；</a:t>
            </a:r>
            <a:endParaRPr lang="en-US" altLang="zh-CN" sz="1400" dirty="0">
              <a:latin typeface="微软雅黑" panose="020B0503020204020204" pitchFamily="34" charset="-122"/>
              <a:ea typeface="微软雅黑" panose="020B0503020204020204" pitchFamily="34" charset="-122"/>
            </a:endParaRPr>
          </a:p>
          <a:p>
            <a:pPr marL="285750" indent="-285750">
              <a:lnSpc>
                <a:spcPts val="2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是一种采用抽象和分解来控制庞杂的任务或进行巨大复杂系统设计的方法，是基于关注分离的方法；</a:t>
            </a:r>
            <a:endParaRPr lang="en-US" altLang="zh-CN" sz="1400" dirty="0">
              <a:latin typeface="微软雅黑" panose="020B0503020204020204" pitchFamily="34" charset="-122"/>
              <a:ea typeface="微软雅黑" panose="020B0503020204020204" pitchFamily="34" charset="-122"/>
            </a:endParaRPr>
          </a:p>
          <a:p>
            <a:pPr marL="285750" indent="-285750">
              <a:lnSpc>
                <a:spcPts val="2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是利用启发式推理寻求解答，也即在不确定情况下的规划、学习和调度的思维方法；</a:t>
            </a:r>
            <a:endParaRPr lang="en-US" altLang="zh-CN" sz="1400" dirty="0">
              <a:latin typeface="微软雅黑" panose="020B0503020204020204" pitchFamily="34" charset="-122"/>
              <a:ea typeface="微软雅黑" panose="020B0503020204020204" pitchFamily="34" charset="-122"/>
            </a:endParaRPr>
          </a:p>
          <a:p>
            <a:pPr marL="285750" indent="-285750">
              <a:lnSpc>
                <a:spcPts val="2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是利用海量数据来加快计算，在时间和空间之间，在处理能力和存储容量之间进行折衷的思维方法；</a:t>
            </a:r>
            <a:endParaRPr lang="en-US" altLang="zh-CN" sz="1400" dirty="0">
              <a:latin typeface="微软雅黑" panose="020B0503020204020204" pitchFamily="34" charset="-122"/>
              <a:ea typeface="微软雅黑" panose="020B0503020204020204" pitchFamily="34" charset="-122"/>
            </a:endParaRPr>
          </a:p>
          <a:p>
            <a:pPr marL="285750" indent="-285750">
              <a:lnSpc>
                <a:spcPts val="2000"/>
              </a:lnSpc>
              <a:buFont typeface="Wingdings" panose="05000000000000000000" pitchFamily="2" charset="2"/>
              <a:buChar char="Ø"/>
            </a:pPr>
            <a:r>
              <a:rPr lang="en-US" altLang="zh-CN" sz="1400" dirty="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p:txBody>
      </p:sp>
      <p:sp>
        <p:nvSpPr>
          <p:cNvPr id="12" name="矩形 11"/>
          <p:cNvSpPr/>
          <p:nvPr/>
        </p:nvSpPr>
        <p:spPr>
          <a:xfrm>
            <a:off x="264958" y="4400881"/>
            <a:ext cx="6048672" cy="646331"/>
          </a:xfrm>
          <a:prstGeom prst="rect">
            <a:avLst/>
          </a:prstGeom>
          <a:solidFill>
            <a:schemeClr val="bg1">
              <a:lumMod val="85000"/>
            </a:schemeClr>
          </a:solidFill>
        </p:spPr>
        <p:txBody>
          <a:bodyPr wrap="square">
            <a:spAutoFit/>
          </a:bodyPr>
          <a:lstStyle/>
          <a:p>
            <a:r>
              <a:rPr lang="en-US" altLang="zh-CN" sz="1200" dirty="0">
                <a:latin typeface="Times New Roman" panose="02020603050405020304" pitchFamily="18" charset="0"/>
                <a:cs typeface="Times New Roman" panose="02020603050405020304" pitchFamily="18" charset="0"/>
              </a:rPr>
              <a:t>Jeannette M. Wing. Computational thinking and thinking about computing. </a:t>
            </a:r>
            <a:r>
              <a:rPr lang="en-US" altLang="zh-CN" sz="1200" b="1" i="1" dirty="0">
                <a:latin typeface="Times New Roman" panose="02020603050405020304" pitchFamily="18" charset="0"/>
                <a:cs typeface="Times New Roman" panose="02020603050405020304" pitchFamily="18" charset="0"/>
              </a:rPr>
              <a:t>Philosophical Transactions of the Royal Society A: Mathematical, Physical and Engineering Sciences</a:t>
            </a:r>
            <a:r>
              <a:rPr lang="en-US" altLang="zh-CN" sz="1200" dirty="0">
                <a:latin typeface="Times New Roman" panose="02020603050405020304" pitchFamily="18" charset="0"/>
                <a:cs typeface="Times New Roman" panose="02020603050405020304" pitchFamily="18" charset="0"/>
              </a:rPr>
              <a:t>, 2008, 366(1881): 3717-3725.</a:t>
            </a:r>
            <a:endParaRPr lang="zh-CN" altLang="en-US" sz="1200" dirty="0">
              <a:latin typeface="Times New Roman" panose="02020603050405020304" pitchFamily="18" charset="0"/>
              <a:cs typeface="Times New Roman" panose="02020603050405020304" pitchFamily="18" charset="0"/>
            </a:endParaRPr>
          </a:p>
        </p:txBody>
      </p:sp>
      <p:sp>
        <p:nvSpPr>
          <p:cNvPr id="14" name="矩形 13"/>
          <p:cNvSpPr/>
          <p:nvPr/>
        </p:nvSpPr>
        <p:spPr>
          <a:xfrm>
            <a:off x="6876256" y="3263374"/>
            <a:ext cx="1944216" cy="861774"/>
          </a:xfrm>
          <a:prstGeom prst="rect">
            <a:avLst/>
          </a:prstGeom>
          <a:solidFill>
            <a:schemeClr val="accent2">
              <a:lumMod val="20000"/>
              <a:lumOff val="80000"/>
            </a:schemeClr>
          </a:solidFill>
        </p:spPr>
        <p:txBody>
          <a:bodyPr wrap="square">
            <a:spAutoFit/>
          </a:bodyPr>
          <a:lstStyle/>
          <a:p>
            <a:pPr algn="just"/>
            <a:r>
              <a:rPr lang="zh-CN" altLang="en-US" sz="1000" dirty="0">
                <a:latin typeface="微软雅黑" panose="020B0503020204020204" pitchFamily="34" charset="-122"/>
                <a:ea typeface="微软雅黑" panose="020B0503020204020204" pitchFamily="34" charset="-122"/>
              </a:rPr>
              <a:t>周以真</a:t>
            </a:r>
            <a:r>
              <a:rPr lang="en-US" altLang="zh-CN" sz="1000" dirty="0">
                <a:latin typeface="微软雅黑" panose="020B0503020204020204" pitchFamily="34" charset="-122"/>
                <a:ea typeface="微软雅黑" panose="020B0503020204020204" pitchFamily="34" charset="-122"/>
              </a:rPr>
              <a:t>(Jeannette M. Wing)</a:t>
            </a:r>
            <a:r>
              <a:rPr lang="zh-CN" altLang="en-US" sz="1000" dirty="0">
                <a:latin typeface="微软雅黑" panose="020B0503020204020204" pitchFamily="34" charset="-122"/>
                <a:ea typeface="微软雅黑" panose="020B0503020204020204" pitchFamily="34" charset="-122"/>
              </a:rPr>
              <a:t>，美国计算机科学家，卡内基梅隆大学教授。美国国家自然基金会计算与信息科学工程部助理部长，</a:t>
            </a:r>
            <a:r>
              <a:rPr lang="en-US" altLang="zh-CN" sz="1000" dirty="0">
                <a:latin typeface="微软雅黑" panose="020B0503020204020204" pitchFamily="34" charset="-122"/>
                <a:ea typeface="微软雅黑" panose="020B0503020204020204" pitchFamily="34" charset="-122"/>
              </a:rPr>
              <a:t>ACM</a:t>
            </a:r>
            <a:r>
              <a:rPr lang="zh-CN" altLang="en-US" sz="1000" dirty="0">
                <a:latin typeface="微软雅黑" panose="020B0503020204020204" pitchFamily="34" charset="-122"/>
                <a:ea typeface="微软雅黑" panose="020B0503020204020204" pitchFamily="34" charset="-122"/>
              </a:rPr>
              <a:t>和</a:t>
            </a:r>
            <a:r>
              <a:rPr lang="en-US" altLang="zh-CN" sz="1000" dirty="0">
                <a:latin typeface="微软雅黑" panose="020B0503020204020204" pitchFamily="34" charset="-122"/>
                <a:ea typeface="微软雅黑" panose="020B0503020204020204" pitchFamily="34" charset="-122"/>
              </a:rPr>
              <a:t>IEEE</a:t>
            </a:r>
            <a:r>
              <a:rPr lang="zh-CN" altLang="en-US" sz="1000" dirty="0">
                <a:latin typeface="微软雅黑" panose="020B0503020204020204" pitchFamily="34" charset="-122"/>
                <a:ea typeface="微软雅黑" panose="020B0503020204020204" pitchFamily="34" charset="-122"/>
              </a:rPr>
              <a:t>会士。</a:t>
            </a:r>
          </a:p>
        </p:txBody>
      </p:sp>
    </p:spTree>
    <p:extLst>
      <p:ext uri="{BB962C8B-B14F-4D97-AF65-F5344CB8AC3E}">
        <p14:creationId xmlns:p14="http://schemas.microsoft.com/office/powerpoint/2010/main" val="4125913331"/>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arn(inVertical)">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835" name="Rectangle 3"/>
          <p:cNvSpPr>
            <a:spLocks noChangeArrowheads="1"/>
          </p:cNvSpPr>
          <p:nvPr/>
        </p:nvSpPr>
        <p:spPr bwMode="auto">
          <a:xfrm>
            <a:off x="0" y="2312075"/>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 name="矩形 6"/>
          <p:cNvSpPr/>
          <p:nvPr/>
        </p:nvSpPr>
        <p:spPr>
          <a:xfrm>
            <a:off x="244920" y="51470"/>
            <a:ext cx="2815194" cy="363176"/>
          </a:xfrm>
          <a:prstGeom prst="rect">
            <a:avLst/>
          </a:prstGeom>
        </p:spPr>
        <p:txBody>
          <a:bodyPr wrap="none">
            <a:spAutoFit/>
          </a:bodyPr>
          <a:lstStyle/>
          <a:p>
            <a:pPr>
              <a:lnSpc>
                <a:spcPct val="80000"/>
              </a:lnSpc>
            </a:pPr>
            <a:r>
              <a:rPr lang="zh-CN" altLang="en-US" sz="2200" b="1" dirty="0">
                <a:solidFill>
                  <a:srgbClr val="FFFFFF"/>
                </a:solidFill>
                <a:latin typeface="微软雅黑" panose="020B0503020204020204" pitchFamily="34" charset="-122"/>
                <a:ea typeface="微软雅黑" panose="020B0503020204020204" pitchFamily="34" charset="-122"/>
              </a:rPr>
              <a:t>计算机问题求解实例</a:t>
            </a:r>
          </a:p>
        </p:txBody>
      </p:sp>
      <p:sp>
        <p:nvSpPr>
          <p:cNvPr id="5" name="TextBox 12"/>
          <p:cNvSpPr txBox="1"/>
          <p:nvPr/>
        </p:nvSpPr>
        <p:spPr>
          <a:xfrm>
            <a:off x="251520" y="555526"/>
            <a:ext cx="8496944" cy="4052776"/>
          </a:xfrm>
          <a:prstGeom prst="rect">
            <a:avLst/>
          </a:prstGeom>
          <a:noFill/>
        </p:spPr>
        <p:txBody>
          <a:bodyPr wrap="square" rtlCol="0">
            <a:spAutoFit/>
          </a:bodyPr>
          <a:lstStyle/>
          <a:p>
            <a:pPr>
              <a:lnSpc>
                <a:spcPts val="2600"/>
              </a:lnSpc>
            </a:pPr>
            <a:r>
              <a:rPr lang="zh-CN" altLang="en-US" b="1" dirty="0">
                <a:solidFill>
                  <a:srgbClr val="F77A2D"/>
                </a:solidFill>
                <a:latin typeface="微软雅黑" panose="020B0503020204020204" pitchFamily="34" charset="-122"/>
                <a:ea typeface="微软雅黑" panose="020B0503020204020204" pitchFamily="34" charset="-122"/>
              </a:rPr>
              <a:t>补丁与</a:t>
            </a:r>
            <a:r>
              <a:rPr lang="en-US" altLang="zh-CN" b="1" dirty="0">
                <a:solidFill>
                  <a:srgbClr val="F77A2D"/>
                </a:solidFill>
                <a:latin typeface="微软雅黑" panose="020B0503020204020204" pitchFamily="34" charset="-122"/>
                <a:ea typeface="微软雅黑" panose="020B0503020204020204" pitchFamily="34" charset="-122"/>
              </a:rPr>
              <a:t>Bug</a:t>
            </a:r>
            <a:r>
              <a:rPr lang="zh-CN" altLang="en-US" b="1" dirty="0">
                <a:solidFill>
                  <a:srgbClr val="F77A2D"/>
                </a:solidFill>
                <a:latin typeface="微软雅黑" panose="020B0503020204020204" pitchFamily="34" charset="-122"/>
                <a:ea typeface="微软雅黑" panose="020B0503020204020204" pitchFamily="34" charset="-122"/>
              </a:rPr>
              <a:t>问题</a:t>
            </a:r>
            <a:r>
              <a:rPr lang="zh-CN" altLang="zh-CN" b="1" dirty="0">
                <a:solidFill>
                  <a:srgbClr val="F77A2D"/>
                </a:solidFill>
                <a:latin typeface="微软雅黑" panose="020B0503020204020204" pitchFamily="34" charset="-122"/>
                <a:ea typeface="微软雅黑" panose="020B0503020204020204" pitchFamily="34" charset="-122"/>
              </a:rPr>
              <a:t>：</a:t>
            </a:r>
            <a:r>
              <a:rPr lang="zh-CN" altLang="en-US" sz="1400" kern="2100" spc="130" dirty="0">
                <a:latin typeface="微软雅黑" panose="020B0503020204020204" pitchFamily="34" charset="-122"/>
                <a:ea typeface="微软雅黑" panose="020B0503020204020204" pitchFamily="34" charset="-122"/>
              </a:rPr>
              <a:t>错误就是人们所说的</a:t>
            </a:r>
            <a:r>
              <a:rPr lang="en-US" altLang="zh-CN" sz="1400" kern="2100" spc="130" dirty="0">
                <a:latin typeface="微软雅黑" panose="020B0503020204020204" pitchFamily="34" charset="-122"/>
                <a:ea typeface="微软雅黑" panose="020B0503020204020204" pitchFamily="34" charset="-122"/>
              </a:rPr>
              <a:t>Bug。</a:t>
            </a:r>
            <a:r>
              <a:rPr lang="zh-CN" altLang="en-US" sz="1400" kern="2100" spc="130" dirty="0">
                <a:latin typeface="微软雅黑" panose="020B0503020204020204" pitchFamily="34" charset="-122"/>
                <a:ea typeface="微软雅黑" panose="020B0503020204020204" pitchFamily="34" charset="-122"/>
              </a:rPr>
              <a:t>用户在试用软件时总是希望其错误越少越好，最好是没有错误的。但是推出一个没有错误的软件几乎不可能，所以很多软件公司都在疯狂地发放补丁（有时这种补丁甚至是收费的）。</a:t>
            </a:r>
            <a:r>
              <a:rPr lang="en-US" altLang="zh-CN" sz="1400" kern="2100" spc="130" dirty="0">
                <a:latin typeface="微软雅黑" panose="020B0503020204020204" pitchFamily="34" charset="-122"/>
                <a:ea typeface="微软雅黑" panose="020B0503020204020204" pitchFamily="34" charset="-122"/>
              </a:rPr>
              <a:t>T</a:t>
            </a:r>
            <a:r>
              <a:rPr lang="zh-CN" altLang="en-US" sz="1400" kern="2100" spc="130" dirty="0">
                <a:latin typeface="微软雅黑" panose="020B0503020204020204" pitchFamily="34" charset="-122"/>
                <a:ea typeface="微软雅黑" panose="020B0503020204020204" pitchFamily="34" charset="-122"/>
              </a:rPr>
              <a:t>公司就是其中之一。上个月，</a:t>
            </a:r>
            <a:r>
              <a:rPr lang="en-US" altLang="zh-CN" sz="1400" kern="2100" spc="130" dirty="0">
                <a:latin typeface="微软雅黑" panose="020B0503020204020204" pitchFamily="34" charset="-122"/>
                <a:ea typeface="微软雅黑" panose="020B0503020204020204" pitchFamily="34" charset="-122"/>
              </a:rPr>
              <a:t>T</a:t>
            </a:r>
            <a:r>
              <a:rPr lang="zh-CN" altLang="en-US" sz="1400" kern="2100" spc="130" dirty="0">
                <a:latin typeface="微软雅黑" panose="020B0503020204020204" pitchFamily="34" charset="-122"/>
                <a:ea typeface="微软雅黑" panose="020B0503020204020204" pitchFamily="34" charset="-122"/>
              </a:rPr>
              <a:t>公司推出了一个新的字处理软件，随后发放了一批补丁。最近</a:t>
            </a:r>
            <a:r>
              <a:rPr lang="en-US" altLang="zh-CN" sz="1400" kern="2100" spc="130" dirty="0">
                <a:latin typeface="微软雅黑" panose="020B0503020204020204" pitchFamily="34" charset="-122"/>
                <a:ea typeface="微软雅黑" panose="020B0503020204020204" pitchFamily="34" charset="-122"/>
              </a:rPr>
              <a:t>T</a:t>
            </a:r>
            <a:r>
              <a:rPr lang="zh-CN" altLang="en-US" sz="1400" kern="2100" spc="130" dirty="0">
                <a:latin typeface="微软雅黑" panose="020B0503020204020204" pitchFamily="34" charset="-122"/>
                <a:ea typeface="微软雅黑" panose="020B0503020204020204" pitchFamily="34" charset="-122"/>
              </a:rPr>
              <a:t>公司发现其发放的补丁有致命的问题，那就是一个补丁在排除某些错误的同时，往往会加入另一些错误，此字处理软件中只可能出现</a:t>
            </a:r>
            <a:r>
              <a:rPr lang="en-US" altLang="zh-CN" sz="1400" kern="2100" spc="130" dirty="0">
                <a:latin typeface="微软雅黑" panose="020B0503020204020204" pitchFamily="34" charset="-122"/>
                <a:ea typeface="微软雅黑" panose="020B0503020204020204" pitchFamily="34" charset="-122"/>
              </a:rPr>
              <a:t>n</a:t>
            </a:r>
            <a:r>
              <a:rPr lang="zh-CN" altLang="en-US" sz="1400" kern="2100" spc="130" dirty="0">
                <a:latin typeface="微软雅黑" panose="020B0503020204020204" pitchFamily="34" charset="-122"/>
                <a:ea typeface="微软雅黑" panose="020B0503020204020204" pitchFamily="34" charset="-122"/>
              </a:rPr>
              <a:t>个特定的错误，这</a:t>
            </a:r>
            <a:r>
              <a:rPr lang="en-US" altLang="zh-CN" sz="1400" kern="2100" spc="130" dirty="0">
                <a:latin typeface="微软雅黑" panose="020B0503020204020204" pitchFamily="34" charset="-122"/>
                <a:ea typeface="微软雅黑" panose="020B0503020204020204" pitchFamily="34" charset="-122"/>
              </a:rPr>
              <a:t>n</a:t>
            </a:r>
            <a:r>
              <a:rPr lang="zh-CN" altLang="en-US" sz="1400" kern="2100" spc="130" dirty="0">
                <a:latin typeface="微软雅黑" panose="020B0503020204020204" pitchFamily="34" charset="-122"/>
                <a:ea typeface="微软雅黑" panose="020B0503020204020204" pitchFamily="34" charset="-122"/>
              </a:rPr>
              <a:t>个错误是由软件本身决定的。</a:t>
            </a:r>
            <a:r>
              <a:rPr lang="en-US" altLang="zh-CN" sz="1400" kern="2100" spc="130" dirty="0">
                <a:latin typeface="微软雅黑" panose="020B0503020204020204" pitchFamily="34" charset="-122"/>
                <a:ea typeface="微软雅黑" panose="020B0503020204020204" pitchFamily="34" charset="-122"/>
              </a:rPr>
              <a:t>T</a:t>
            </a:r>
            <a:r>
              <a:rPr lang="zh-CN" altLang="en-US" sz="1400" kern="2100" spc="130" dirty="0">
                <a:latin typeface="微软雅黑" panose="020B0503020204020204" pitchFamily="34" charset="-122"/>
                <a:ea typeface="微软雅黑" panose="020B0503020204020204" pitchFamily="34" charset="-122"/>
              </a:rPr>
              <a:t>公司目前共发放了</a:t>
            </a:r>
            <a:r>
              <a:rPr lang="en-US" altLang="zh-CN" sz="1400" kern="2100" spc="130" dirty="0">
                <a:latin typeface="微软雅黑" panose="020B0503020204020204" pitchFamily="34" charset="-122"/>
                <a:ea typeface="微软雅黑" panose="020B0503020204020204" pitchFamily="34" charset="-122"/>
              </a:rPr>
              <a:t>m</a:t>
            </a:r>
            <a:r>
              <a:rPr lang="zh-CN" altLang="en-US" sz="1400" kern="2100" spc="130" dirty="0">
                <a:latin typeface="微软雅黑" panose="020B0503020204020204" pitchFamily="34" charset="-122"/>
                <a:ea typeface="微软雅黑" panose="020B0503020204020204" pitchFamily="34" charset="-122"/>
              </a:rPr>
              <a:t>个补丁，</a:t>
            </a:r>
            <a:r>
              <a:rPr lang="zh-CN" altLang="en-US" sz="1400" b="1" kern="2100" spc="130" dirty="0">
                <a:solidFill>
                  <a:srgbClr val="F77A2D"/>
                </a:solidFill>
                <a:latin typeface="微软雅黑" panose="020B0503020204020204" pitchFamily="34" charset="-122"/>
                <a:ea typeface="微软雅黑" panose="020B0503020204020204" pitchFamily="34" charset="-122"/>
              </a:rPr>
              <a:t>对于每一个补丁，都有特定的适用环境，某个补丁只有在当前软件中包含某些错误而同时又不不包含另一些错误时才可以使用，如果它被使用，它将修复某些错误而同时加入某些错误</a:t>
            </a:r>
            <a:r>
              <a:rPr lang="zh-CN" altLang="en-US" sz="1400" kern="2100" spc="130" dirty="0">
                <a:latin typeface="微软雅黑" panose="020B0503020204020204" pitchFamily="34" charset="-122"/>
                <a:ea typeface="微软雅黑" panose="020B0503020204020204" pitchFamily="34" charset="-122"/>
              </a:rPr>
              <a:t>。另外，使用每个补丁都要耗一定的时间（即补丁程序的运行时间）。</a:t>
            </a:r>
            <a:endParaRPr lang="en-US" altLang="zh-CN" sz="1400" kern="2100" spc="130" dirty="0">
              <a:latin typeface="微软雅黑" panose="020B0503020204020204" pitchFamily="34" charset="-122"/>
              <a:ea typeface="微软雅黑" panose="020B0503020204020204" pitchFamily="34" charset="-122"/>
            </a:endParaRPr>
          </a:p>
          <a:p>
            <a:pPr>
              <a:lnSpc>
                <a:spcPts val="2600"/>
              </a:lnSpc>
            </a:pPr>
            <a:r>
              <a:rPr lang="zh-CN" altLang="en-US" sz="1400" kern="2100" spc="130" dirty="0">
                <a:latin typeface="微软雅黑" panose="020B0503020204020204" pitchFamily="34" charset="-122"/>
                <a:ea typeface="微软雅黑" panose="020B0503020204020204" pitchFamily="34" charset="-122"/>
              </a:rPr>
              <a:t>       现在</a:t>
            </a:r>
            <a:r>
              <a:rPr lang="en-US" altLang="zh-CN" sz="1400" kern="2100" spc="130" dirty="0">
                <a:latin typeface="微软雅黑" panose="020B0503020204020204" pitchFamily="34" charset="-122"/>
                <a:ea typeface="微软雅黑" panose="020B0503020204020204" pitchFamily="34" charset="-122"/>
              </a:rPr>
              <a:t>T</a:t>
            </a:r>
            <a:r>
              <a:rPr lang="zh-CN" altLang="en-US" sz="1400" kern="2100" spc="130" dirty="0">
                <a:latin typeface="微软雅黑" panose="020B0503020204020204" pitchFamily="34" charset="-122"/>
                <a:ea typeface="微软雅黑" panose="020B0503020204020204" pitchFamily="34" charset="-122"/>
              </a:rPr>
              <a:t>公司的问题很简单：其字处理软件的初始版本不幸地包含了全部</a:t>
            </a:r>
            <a:r>
              <a:rPr lang="en-US" altLang="zh-CN" sz="1400" kern="2100" spc="130" dirty="0">
                <a:latin typeface="微软雅黑" panose="020B0503020204020204" pitchFamily="34" charset="-122"/>
                <a:ea typeface="微软雅黑" panose="020B0503020204020204" pitchFamily="34" charset="-122"/>
              </a:rPr>
              <a:t>n</a:t>
            </a:r>
            <a:r>
              <a:rPr lang="zh-CN" altLang="en-US" sz="1400" kern="2100" spc="130" dirty="0">
                <a:latin typeface="微软雅黑" panose="020B0503020204020204" pitchFamily="34" charset="-122"/>
                <a:ea typeface="微软雅黑" panose="020B0503020204020204" pitchFamily="34" charset="-122"/>
              </a:rPr>
              <a:t>个错误，有没有可能通过使用这</a:t>
            </a:r>
            <a:r>
              <a:rPr lang="en-US" altLang="zh-CN" sz="1400" kern="2100" spc="130" dirty="0">
                <a:latin typeface="微软雅黑" panose="020B0503020204020204" pitchFamily="34" charset="-122"/>
                <a:ea typeface="微软雅黑" panose="020B0503020204020204" pitchFamily="34" charset="-122"/>
              </a:rPr>
              <a:t>m</a:t>
            </a:r>
            <a:r>
              <a:rPr lang="zh-CN" altLang="en-US" sz="1400" kern="2100" spc="130" dirty="0">
                <a:latin typeface="微软雅黑" panose="020B0503020204020204" pitchFamily="34" charset="-122"/>
                <a:ea typeface="微软雅黑" panose="020B0503020204020204" pitchFamily="34" charset="-122"/>
              </a:rPr>
              <a:t>个补丁（任意顺序地使用，一个补丁可使用多次），使此字处理软件成为一个没有错误的软件。如果可能，希望找到总耗时最少的方案。</a:t>
            </a:r>
            <a:endParaRPr lang="en-US" altLang="zh-CN" sz="1400" kern="2100" spc="13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25970209"/>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1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835" name="Rectangle 3"/>
          <p:cNvSpPr>
            <a:spLocks noChangeArrowheads="1"/>
          </p:cNvSpPr>
          <p:nvPr/>
        </p:nvSpPr>
        <p:spPr bwMode="auto">
          <a:xfrm>
            <a:off x="0" y="2312075"/>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 name="矩形 6"/>
          <p:cNvSpPr/>
          <p:nvPr/>
        </p:nvSpPr>
        <p:spPr>
          <a:xfrm>
            <a:off x="244920" y="51470"/>
            <a:ext cx="3635932" cy="363176"/>
          </a:xfrm>
          <a:prstGeom prst="rect">
            <a:avLst/>
          </a:prstGeom>
        </p:spPr>
        <p:txBody>
          <a:bodyPr wrap="none">
            <a:spAutoFit/>
          </a:bodyPr>
          <a:lstStyle/>
          <a:p>
            <a:pPr>
              <a:lnSpc>
                <a:spcPct val="80000"/>
              </a:lnSpc>
            </a:pPr>
            <a:r>
              <a:rPr lang="zh-CN" altLang="en-US" sz="2200" b="1" dirty="0">
                <a:solidFill>
                  <a:srgbClr val="FFFFFF"/>
                </a:solidFill>
                <a:latin typeface="微软雅黑" panose="020B0503020204020204" pitchFamily="34" charset="-122"/>
                <a:ea typeface="微软雅黑" panose="020B0503020204020204" pitchFamily="34" charset="-122"/>
              </a:rPr>
              <a:t>计算机问题求解实例（续）</a:t>
            </a:r>
          </a:p>
        </p:txBody>
      </p:sp>
      <p:sp>
        <p:nvSpPr>
          <p:cNvPr id="8" name="TextBox 12"/>
          <p:cNvSpPr txBox="1"/>
          <p:nvPr/>
        </p:nvSpPr>
        <p:spPr>
          <a:xfrm>
            <a:off x="219044" y="843558"/>
            <a:ext cx="8496944" cy="3426579"/>
          </a:xfrm>
          <a:prstGeom prst="rect">
            <a:avLst/>
          </a:prstGeom>
          <a:noFill/>
        </p:spPr>
        <p:txBody>
          <a:bodyPr wrap="square" rtlCol="0">
            <a:spAutoFit/>
          </a:bodyPr>
          <a:lstStyle/>
          <a:p>
            <a:pPr>
              <a:lnSpc>
                <a:spcPts val="2600"/>
              </a:lnSpc>
            </a:pPr>
            <a:r>
              <a:rPr lang="zh-CN" altLang="en-US" b="1" dirty="0">
                <a:solidFill>
                  <a:srgbClr val="F77A2D"/>
                </a:solidFill>
                <a:latin typeface="微软雅黑" panose="020B0503020204020204" pitchFamily="34" charset="-122"/>
                <a:ea typeface="微软雅黑" panose="020B0503020204020204" pitchFamily="34" charset="-122"/>
              </a:rPr>
              <a:t>任务描述：</a:t>
            </a:r>
            <a:r>
              <a:rPr lang="en-US" altLang="zh-CN" sz="1600" kern="2100" spc="150" dirty="0">
                <a:latin typeface="微软雅黑" panose="020B0503020204020204" pitchFamily="34" charset="-122"/>
                <a:ea typeface="微软雅黑" panose="020B0503020204020204" pitchFamily="34" charset="-122"/>
              </a:rPr>
              <a:t>T</a:t>
            </a:r>
            <a:r>
              <a:rPr lang="zh-CN" altLang="en-US" sz="1600" kern="2100" spc="150" dirty="0">
                <a:latin typeface="微软雅黑" panose="020B0503020204020204" pitchFamily="34" charset="-122"/>
                <a:ea typeface="微软雅黑" panose="020B0503020204020204" pitchFamily="34" charset="-122"/>
              </a:rPr>
              <a:t>公司的字处理软件中可能出现的</a:t>
            </a:r>
            <a:r>
              <a:rPr lang="en-US" altLang="zh-CN" sz="1600" spc="150" dirty="0">
                <a:latin typeface="微软雅黑" panose="020B0503020204020204" pitchFamily="34" charset="-122"/>
                <a:ea typeface="微软雅黑" panose="020B0503020204020204" pitchFamily="34" charset="-122"/>
                <a:cs typeface="Times New Roman" pitchFamily="18" charset="0"/>
              </a:rPr>
              <a:t>n</a:t>
            </a:r>
            <a:r>
              <a:rPr lang="zh-CN" altLang="en-US" sz="1600" spc="150" dirty="0">
                <a:latin typeface="微软雅黑" panose="020B0503020204020204" pitchFamily="34" charset="-122"/>
                <a:ea typeface="微软雅黑" panose="020B0503020204020204" pitchFamily="34" charset="-122"/>
                <a:cs typeface="Times New Roman" pitchFamily="18" charset="0"/>
              </a:rPr>
              <a:t>个错误为集合</a:t>
            </a:r>
            <a:r>
              <a:rPr lang="en-US" altLang="zh-CN" sz="1600" i="1" dirty="0">
                <a:solidFill>
                  <a:srgbClr val="F77A2D"/>
                </a:solidFill>
                <a:latin typeface="Cambria Math" panose="02040503050406030204" pitchFamily="18" charset="0"/>
              </a:rPr>
              <a:t>B=｛b1，b2，···，</a:t>
            </a:r>
            <a:r>
              <a:rPr lang="en-US" altLang="zh-CN" sz="1600" i="1" dirty="0" err="1">
                <a:solidFill>
                  <a:srgbClr val="F77A2D"/>
                </a:solidFill>
                <a:latin typeface="Cambria Math" panose="02040503050406030204" pitchFamily="18" charset="0"/>
              </a:rPr>
              <a:t>bn</a:t>
            </a:r>
            <a:r>
              <a:rPr lang="en-US" altLang="zh-CN" sz="1600" i="1" dirty="0">
                <a:solidFill>
                  <a:srgbClr val="F77A2D"/>
                </a:solidFill>
                <a:latin typeface="Cambria Math" panose="02040503050406030204" pitchFamily="18" charset="0"/>
              </a:rPr>
              <a:t>｝</a:t>
            </a:r>
            <a:r>
              <a:rPr lang="zh-CN" altLang="en-US" sz="1600" spc="150" dirty="0">
                <a:latin typeface="微软雅黑" panose="020B0503020204020204" pitchFamily="34" charset="-122"/>
                <a:ea typeface="微软雅黑" panose="020B0503020204020204" pitchFamily="34" charset="-122"/>
                <a:cs typeface="Times New Roman" pitchFamily="18" charset="0"/>
              </a:rPr>
              <a:t>中的元素，</a:t>
            </a:r>
            <a:r>
              <a:rPr lang="en-US" altLang="zh-CN" sz="1600" spc="150" dirty="0">
                <a:latin typeface="微软雅黑" panose="020B0503020204020204" pitchFamily="34" charset="-122"/>
                <a:ea typeface="微软雅黑" panose="020B0503020204020204" pitchFamily="34" charset="-122"/>
                <a:cs typeface="Times New Roman" pitchFamily="18" charset="0"/>
              </a:rPr>
              <a:t>T</a:t>
            </a:r>
            <a:r>
              <a:rPr lang="zh-CN" altLang="en-US" sz="1600" spc="150" dirty="0">
                <a:latin typeface="微软雅黑" panose="020B0503020204020204" pitchFamily="34" charset="-122"/>
                <a:ea typeface="微软雅黑" panose="020B0503020204020204" pitchFamily="34" charset="-122"/>
                <a:cs typeface="Times New Roman" pitchFamily="18" charset="0"/>
              </a:rPr>
              <a:t>公司目前共发放了</a:t>
            </a:r>
            <a:r>
              <a:rPr lang="en-US" altLang="zh-CN" sz="1600" spc="150" dirty="0">
                <a:latin typeface="微软雅黑" panose="020B0503020204020204" pitchFamily="34" charset="-122"/>
                <a:ea typeface="微软雅黑" panose="020B0503020204020204" pitchFamily="34" charset="-122"/>
                <a:cs typeface="Times New Roman" pitchFamily="18" charset="0"/>
              </a:rPr>
              <a:t>m</a:t>
            </a:r>
            <a:r>
              <a:rPr lang="zh-CN" altLang="en-US" sz="1600" spc="150" dirty="0">
                <a:latin typeface="微软雅黑" panose="020B0503020204020204" pitchFamily="34" charset="-122"/>
                <a:ea typeface="微软雅黑" panose="020B0503020204020204" pitchFamily="34" charset="-122"/>
                <a:cs typeface="Times New Roman" pitchFamily="18" charset="0"/>
              </a:rPr>
              <a:t>个补丁，记为；</a:t>
            </a:r>
            <a:r>
              <a:rPr lang="en-US" altLang="zh-CN" sz="1600" i="1" dirty="0">
                <a:solidFill>
                  <a:srgbClr val="F77A2D"/>
                </a:solidFill>
                <a:latin typeface="Cambria Math" panose="02040503050406030204" pitchFamily="18" charset="0"/>
              </a:rPr>
              <a:t>P=｛p1，p2 ，···，pm｝</a:t>
            </a:r>
            <a:r>
              <a:rPr lang="en-US" altLang="zh-CN" sz="1600" i="1" dirty="0">
                <a:latin typeface="Cambria Math" panose="02040503050406030204" pitchFamily="18" charset="0"/>
              </a:rPr>
              <a:t>。</a:t>
            </a:r>
            <a:r>
              <a:rPr lang="zh-CN" altLang="en-US" sz="1600" spc="150" dirty="0">
                <a:latin typeface="微软雅黑" panose="020B0503020204020204" pitchFamily="34" charset="-122"/>
                <a:ea typeface="微软雅黑" panose="020B0503020204020204" pitchFamily="34" charset="-122"/>
                <a:cs typeface="Times New Roman" pitchFamily="18" charset="0"/>
              </a:rPr>
              <a:t>对于每一个补丁</a:t>
            </a:r>
            <a:r>
              <a:rPr lang="en-US" altLang="zh-CN" sz="1600" i="1" dirty="0">
                <a:latin typeface="Cambria Math" panose="02040503050406030204" pitchFamily="18" charset="0"/>
              </a:rPr>
              <a:t>Pi</a:t>
            </a:r>
            <a:r>
              <a:rPr lang="en-US" altLang="zh-CN" sz="1600" i="1" spc="150" dirty="0">
                <a:latin typeface="微软雅黑" panose="020B0503020204020204" pitchFamily="34" charset="-122"/>
                <a:ea typeface="微软雅黑" panose="020B0503020204020204" pitchFamily="34" charset="-122"/>
                <a:cs typeface="Times New Roman" pitchFamily="18" charset="0"/>
              </a:rPr>
              <a:t> </a:t>
            </a:r>
            <a:r>
              <a:rPr lang="en-US" altLang="zh-CN" sz="1600" spc="150" dirty="0">
                <a:latin typeface="微软雅黑" panose="020B0503020204020204" pitchFamily="34" charset="-122"/>
                <a:ea typeface="微软雅黑" panose="020B0503020204020204" pitchFamily="34" charset="-122"/>
                <a:cs typeface="Times New Roman" pitchFamily="18" charset="0"/>
              </a:rPr>
              <a:t>，</a:t>
            </a:r>
            <a:r>
              <a:rPr lang="zh-CN" altLang="en-US" sz="1600" spc="150" dirty="0">
                <a:latin typeface="微软雅黑" panose="020B0503020204020204" pitchFamily="34" charset="-122"/>
                <a:ea typeface="微软雅黑" panose="020B0503020204020204" pitchFamily="34" charset="-122"/>
                <a:cs typeface="Times New Roman" pitchFamily="18" charset="0"/>
              </a:rPr>
              <a:t>假设存在错误集合：</a:t>
            </a:r>
            <a:r>
              <a:rPr lang="en-US" altLang="zh-CN" sz="1600" i="1" dirty="0">
                <a:solidFill>
                  <a:srgbClr val="F77A2D"/>
                </a:solidFill>
                <a:latin typeface="Cambria Math" panose="02040503050406030204" pitchFamily="18" charset="0"/>
              </a:rPr>
              <a:t>B</a:t>
            </a:r>
            <a:r>
              <a:rPr lang="en-US" altLang="zh-CN" sz="1600" i="1" baseline="-25000" dirty="0">
                <a:solidFill>
                  <a:srgbClr val="F77A2D"/>
                </a:solidFill>
                <a:latin typeface="Cambria Math" panose="02040503050406030204" pitchFamily="18" charset="0"/>
              </a:rPr>
              <a:t>i+</a:t>
            </a:r>
            <a:r>
              <a:rPr lang="zh-CN" altLang="en-US" sz="1600" i="1" dirty="0">
                <a:solidFill>
                  <a:srgbClr val="F77A2D"/>
                </a:solidFill>
                <a:latin typeface="Cambria Math" panose="02040503050406030204" pitchFamily="18" charset="0"/>
              </a:rPr>
              <a:t>，</a:t>
            </a:r>
            <a:r>
              <a:rPr lang="en-US" altLang="zh-CN" sz="1600" i="1" dirty="0">
                <a:solidFill>
                  <a:srgbClr val="F77A2D"/>
                </a:solidFill>
                <a:latin typeface="Cambria Math" panose="02040503050406030204" pitchFamily="18" charset="0"/>
              </a:rPr>
              <a:t>B</a:t>
            </a:r>
            <a:r>
              <a:rPr lang="en-US" altLang="zh-CN" sz="1600" i="1" baseline="-25000" dirty="0">
                <a:solidFill>
                  <a:srgbClr val="F77A2D"/>
                </a:solidFill>
                <a:latin typeface="Cambria Math" panose="02040503050406030204" pitchFamily="18" charset="0"/>
              </a:rPr>
              <a:t>i- </a:t>
            </a:r>
            <a:r>
              <a:rPr lang="zh-CN" altLang="en-US" sz="1600" spc="150" dirty="0">
                <a:latin typeface="微软雅黑" panose="020B0503020204020204" pitchFamily="34" charset="-122"/>
                <a:ea typeface="微软雅黑" panose="020B0503020204020204" pitchFamily="34" charset="-122"/>
                <a:cs typeface="Times New Roman" pitchFamily="18" charset="0"/>
              </a:rPr>
              <a:t>，当软件包含了</a:t>
            </a:r>
            <a:r>
              <a:rPr lang="en-US" altLang="zh-CN" sz="1600" i="1" dirty="0">
                <a:latin typeface="Cambria Math" panose="02040503050406030204" pitchFamily="18" charset="0"/>
              </a:rPr>
              <a:t>B</a:t>
            </a:r>
            <a:r>
              <a:rPr lang="en-US" altLang="zh-CN" sz="1600" i="1" baseline="-25000" dirty="0">
                <a:latin typeface="Cambria Math" panose="02040503050406030204" pitchFamily="18" charset="0"/>
              </a:rPr>
              <a:t>i+</a:t>
            </a:r>
            <a:r>
              <a:rPr lang="zh-CN" altLang="en-US" sz="1600" spc="150" baseline="-25000" dirty="0">
                <a:latin typeface="微软雅黑" panose="020B0503020204020204" pitchFamily="34" charset="-122"/>
                <a:ea typeface="微软雅黑" panose="020B0503020204020204" pitchFamily="34" charset="-122"/>
                <a:cs typeface="Times New Roman" pitchFamily="18" charset="0"/>
              </a:rPr>
              <a:t> </a:t>
            </a:r>
            <a:r>
              <a:rPr lang="zh-CN" altLang="en-US" sz="1600" spc="150" dirty="0">
                <a:latin typeface="微软雅黑" panose="020B0503020204020204" pitchFamily="34" charset="-122"/>
                <a:ea typeface="微软雅黑" panose="020B0503020204020204" pitchFamily="34" charset="-122"/>
                <a:cs typeface="Times New Roman" pitchFamily="18" charset="0"/>
              </a:rPr>
              <a:t> 中的所有错误，而没有包含</a:t>
            </a:r>
            <a:r>
              <a:rPr lang="en-US" altLang="zh-CN" sz="1600" i="1" dirty="0">
                <a:latin typeface="Cambria Math" panose="02040503050406030204" pitchFamily="18" charset="0"/>
              </a:rPr>
              <a:t>B</a:t>
            </a:r>
            <a:r>
              <a:rPr lang="en-US" altLang="zh-CN" sz="1600" i="1" baseline="-25000" dirty="0">
                <a:latin typeface="Cambria Math" panose="02040503050406030204" pitchFamily="18" charset="0"/>
              </a:rPr>
              <a:t>i-</a:t>
            </a:r>
            <a:r>
              <a:rPr lang="zh-CN" altLang="en-US" sz="1600" i="1" dirty="0">
                <a:latin typeface="Cambria Math" panose="02040503050406030204" pitchFamily="18" charset="0"/>
              </a:rPr>
              <a:t> </a:t>
            </a:r>
            <a:r>
              <a:rPr lang="zh-CN" altLang="en-US" sz="1600" spc="150" dirty="0">
                <a:latin typeface="微软雅黑" panose="020B0503020204020204" pitchFamily="34" charset="-122"/>
                <a:ea typeface="微软雅黑" panose="020B0503020204020204" pitchFamily="34" charset="-122"/>
                <a:cs typeface="Times New Roman" pitchFamily="18" charset="0"/>
              </a:rPr>
              <a:t>中的任何错误时，补丁</a:t>
            </a:r>
            <a:r>
              <a:rPr lang="en-US" altLang="zh-CN" sz="1600" i="1" dirty="0">
                <a:latin typeface="Cambria Math" panose="02040503050406030204" pitchFamily="18" charset="0"/>
              </a:rPr>
              <a:t>Pi</a:t>
            </a:r>
            <a:r>
              <a:rPr lang="zh-CN" altLang="en-US" sz="1600" i="1" dirty="0">
                <a:latin typeface="Cambria Math" panose="02040503050406030204" pitchFamily="18" charset="0"/>
              </a:rPr>
              <a:t> </a:t>
            </a:r>
            <a:r>
              <a:rPr lang="zh-CN" altLang="en-US" sz="1600" spc="150" dirty="0">
                <a:latin typeface="微软雅黑" panose="020B0503020204020204" pitchFamily="34" charset="-122"/>
                <a:ea typeface="微软雅黑" panose="020B0503020204020204" pitchFamily="34" charset="-122"/>
                <a:cs typeface="Times New Roman" pitchFamily="18" charset="0"/>
              </a:rPr>
              <a:t>才可以被使用，否则不能使用，显然</a:t>
            </a:r>
            <a:r>
              <a:rPr lang="en-US" altLang="zh-CN" sz="1600" i="1" dirty="0">
                <a:latin typeface="Cambria Math" panose="02040503050406030204" pitchFamily="18" charset="0"/>
              </a:rPr>
              <a:t>B</a:t>
            </a:r>
            <a:r>
              <a:rPr lang="en-US" altLang="zh-CN" sz="1600" i="1" baseline="-25000" dirty="0">
                <a:latin typeface="Cambria Math" panose="02040503050406030204" pitchFamily="18" charset="0"/>
              </a:rPr>
              <a:t>i+</a:t>
            </a:r>
            <a:r>
              <a:rPr lang="zh-CN" altLang="en-US" sz="1600" i="1" dirty="0">
                <a:latin typeface="Cambria Math" panose="02040503050406030204" pitchFamily="18" charset="0"/>
              </a:rPr>
              <a:t>，</a:t>
            </a:r>
            <a:r>
              <a:rPr lang="en-US" altLang="zh-CN" sz="1600" i="1" dirty="0">
                <a:latin typeface="Cambria Math" panose="02040503050406030204" pitchFamily="18" charset="0"/>
              </a:rPr>
              <a:t>B</a:t>
            </a:r>
            <a:r>
              <a:rPr lang="en-US" altLang="zh-CN" sz="1600" i="1" baseline="-25000" dirty="0">
                <a:latin typeface="Cambria Math" panose="02040503050406030204" pitchFamily="18" charset="0"/>
              </a:rPr>
              <a:t>i-</a:t>
            </a:r>
            <a:r>
              <a:rPr lang="zh-CN" altLang="en-US" sz="1600" i="1" baseline="-25000" dirty="0">
                <a:latin typeface="Cambria Math" panose="02040503050406030204" pitchFamily="18" charset="0"/>
              </a:rPr>
              <a:t> </a:t>
            </a:r>
            <a:r>
              <a:rPr lang="zh-CN" altLang="en-US" sz="1600" spc="150" dirty="0">
                <a:latin typeface="微软雅黑" panose="020B0503020204020204" pitchFamily="34" charset="-122"/>
                <a:ea typeface="微软雅黑" panose="020B0503020204020204" pitchFamily="34" charset="-122"/>
                <a:cs typeface="Times New Roman" pitchFamily="18" charset="0"/>
              </a:rPr>
              <a:t>交集为空。补丁</a:t>
            </a:r>
            <a:r>
              <a:rPr lang="en-US" altLang="zh-CN" sz="1600" i="1" dirty="0">
                <a:latin typeface="Cambria Math" panose="02040503050406030204" pitchFamily="18" charset="0"/>
              </a:rPr>
              <a:t>Pi </a:t>
            </a:r>
            <a:r>
              <a:rPr lang="zh-CN" altLang="en-US" sz="1600" i="1" dirty="0">
                <a:latin typeface="Cambria Math" panose="02040503050406030204" pitchFamily="18" charset="0"/>
              </a:rPr>
              <a:t> </a:t>
            </a:r>
            <a:r>
              <a:rPr lang="zh-CN" altLang="en-US" sz="1600" spc="150" dirty="0">
                <a:latin typeface="微软雅黑" panose="020B0503020204020204" pitchFamily="34" charset="-122"/>
                <a:ea typeface="微软雅黑" panose="020B0503020204020204" pitchFamily="34" charset="-122"/>
                <a:cs typeface="Times New Roman" pitchFamily="18" charset="0"/>
              </a:rPr>
              <a:t>将修复某些错误而同时加入某些错误，设错误集合 </a:t>
            </a:r>
            <a:r>
              <a:rPr lang="en-US" altLang="zh-CN" sz="1600" i="1" dirty="0">
                <a:solidFill>
                  <a:srgbClr val="F77A2D"/>
                </a:solidFill>
                <a:latin typeface="Cambria Math" panose="02040503050406030204" pitchFamily="18" charset="0"/>
              </a:rPr>
              <a:t>F</a:t>
            </a:r>
            <a:r>
              <a:rPr lang="en-US" altLang="zh-CN" sz="1600" i="1" baseline="-25000" dirty="0">
                <a:solidFill>
                  <a:srgbClr val="F77A2D"/>
                </a:solidFill>
                <a:latin typeface="Cambria Math" panose="02040503050406030204" pitchFamily="18" charset="0"/>
              </a:rPr>
              <a:t>i+</a:t>
            </a:r>
            <a:r>
              <a:rPr lang="zh-CN" altLang="en-US" sz="1600" i="1" dirty="0">
                <a:solidFill>
                  <a:srgbClr val="F77A2D"/>
                </a:solidFill>
                <a:latin typeface="Cambria Math" panose="02040503050406030204" pitchFamily="18" charset="0"/>
              </a:rPr>
              <a:t>，</a:t>
            </a:r>
            <a:r>
              <a:rPr lang="en-US" altLang="zh-CN" sz="1600" i="1" dirty="0">
                <a:solidFill>
                  <a:srgbClr val="F77A2D"/>
                </a:solidFill>
                <a:latin typeface="Cambria Math" panose="02040503050406030204" pitchFamily="18" charset="0"/>
              </a:rPr>
              <a:t>F</a:t>
            </a:r>
            <a:r>
              <a:rPr lang="en-US" altLang="zh-CN" sz="1600" i="1" baseline="-25000" dirty="0">
                <a:solidFill>
                  <a:srgbClr val="F77A2D"/>
                </a:solidFill>
                <a:latin typeface="Cambria Math" panose="02040503050406030204" pitchFamily="18" charset="0"/>
              </a:rPr>
              <a:t>i-</a:t>
            </a:r>
            <a:r>
              <a:rPr lang="en-US" altLang="zh-CN" sz="1600" i="1" dirty="0">
                <a:solidFill>
                  <a:srgbClr val="F77A2D"/>
                </a:solidFill>
                <a:latin typeface="Cambria Math" panose="02040503050406030204" pitchFamily="18" charset="0"/>
              </a:rPr>
              <a:t> </a:t>
            </a:r>
            <a:r>
              <a:rPr lang="zh-CN" altLang="en-US" sz="1600" i="1" dirty="0">
                <a:solidFill>
                  <a:srgbClr val="F77A2D"/>
                </a:solidFill>
                <a:latin typeface="Cambria Math" panose="02040503050406030204" pitchFamily="18" charset="0"/>
              </a:rPr>
              <a:t> </a:t>
            </a:r>
            <a:r>
              <a:rPr lang="zh-CN" altLang="en-US" sz="1600" spc="150" dirty="0">
                <a:latin typeface="微软雅黑" panose="020B0503020204020204" pitchFamily="34" charset="-122"/>
                <a:ea typeface="微软雅黑" panose="020B0503020204020204" pitchFamily="34" charset="-122"/>
                <a:cs typeface="Times New Roman" pitchFamily="18" charset="0"/>
              </a:rPr>
              <a:t>使用过补丁</a:t>
            </a:r>
            <a:r>
              <a:rPr lang="en-US" altLang="zh-CN" sz="1600" i="1" dirty="0">
                <a:latin typeface="Cambria Math" panose="02040503050406030204" pitchFamily="18" charset="0"/>
              </a:rPr>
              <a:t>Pi</a:t>
            </a:r>
            <a:r>
              <a:rPr lang="zh-CN" altLang="en-US" sz="1600" i="1" dirty="0">
                <a:latin typeface="Cambria Math" panose="02040503050406030204" pitchFamily="18" charset="0"/>
              </a:rPr>
              <a:t> </a:t>
            </a:r>
            <a:r>
              <a:rPr lang="zh-CN" altLang="en-US" sz="1600" spc="150" dirty="0">
                <a:latin typeface="微软雅黑" panose="020B0503020204020204" pitchFamily="34" charset="-122"/>
                <a:ea typeface="微软雅黑" panose="020B0503020204020204" pitchFamily="34" charset="-122"/>
                <a:cs typeface="Times New Roman" pitchFamily="18" charset="0"/>
              </a:rPr>
              <a:t>之后， </a:t>
            </a:r>
            <a:r>
              <a:rPr lang="en-US" altLang="zh-CN" sz="1600" i="1" dirty="0">
                <a:latin typeface="Cambria Math" panose="02040503050406030204" pitchFamily="18" charset="0"/>
              </a:rPr>
              <a:t>F</a:t>
            </a:r>
            <a:r>
              <a:rPr lang="en-US" altLang="zh-CN" sz="1600" i="1" baseline="-25000" dirty="0">
                <a:latin typeface="Cambria Math" panose="02040503050406030204" pitchFamily="18" charset="0"/>
              </a:rPr>
              <a:t>i-</a:t>
            </a:r>
            <a:r>
              <a:rPr lang="zh-CN" altLang="en-US" sz="1600" i="1" baseline="-25000" dirty="0">
                <a:latin typeface="Cambria Math" panose="02040503050406030204" pitchFamily="18" charset="0"/>
              </a:rPr>
              <a:t> </a:t>
            </a:r>
            <a:r>
              <a:rPr lang="zh-CN" altLang="en-US" sz="1600" spc="150" dirty="0">
                <a:latin typeface="微软雅黑" panose="020B0503020204020204" pitchFamily="34" charset="-122"/>
                <a:ea typeface="微软雅黑" panose="020B0503020204020204" pitchFamily="34" charset="-122"/>
                <a:cs typeface="Times New Roman" pitchFamily="18" charset="0"/>
              </a:rPr>
              <a:t>中的任何错误都不会在软件中出现，而软件将包含</a:t>
            </a:r>
            <a:r>
              <a:rPr lang="en-US" altLang="zh-CN" sz="1600" i="1" dirty="0">
                <a:latin typeface="Cambria Math" panose="02040503050406030204" pitchFamily="18" charset="0"/>
              </a:rPr>
              <a:t>F</a:t>
            </a:r>
            <a:r>
              <a:rPr lang="en-US" altLang="zh-CN" sz="1600" i="1" baseline="-25000" dirty="0">
                <a:latin typeface="Cambria Math" panose="02040503050406030204" pitchFamily="18" charset="0"/>
              </a:rPr>
              <a:t>i+</a:t>
            </a:r>
            <a:r>
              <a:rPr lang="zh-CN" altLang="en-US" sz="1600" spc="150" dirty="0">
                <a:latin typeface="微软雅黑" panose="020B0503020204020204" pitchFamily="34" charset="-122"/>
                <a:ea typeface="微软雅黑" panose="020B0503020204020204" pitchFamily="34" charset="-122"/>
                <a:cs typeface="Times New Roman" pitchFamily="18" charset="0"/>
              </a:rPr>
              <a:t>中的所有错误，同样</a:t>
            </a:r>
            <a:r>
              <a:rPr lang="en-US" altLang="zh-CN" sz="1600" i="1" dirty="0">
                <a:latin typeface="Cambria Math" panose="02040503050406030204" pitchFamily="18" charset="0"/>
              </a:rPr>
              <a:t>F</a:t>
            </a:r>
            <a:r>
              <a:rPr lang="en-US" altLang="zh-CN" sz="1600" i="1" baseline="-25000" dirty="0">
                <a:latin typeface="Cambria Math" panose="02040503050406030204" pitchFamily="18" charset="0"/>
              </a:rPr>
              <a:t>i+</a:t>
            </a:r>
            <a:r>
              <a:rPr lang="zh-CN" altLang="en-US" sz="1600" i="1" dirty="0">
                <a:latin typeface="Cambria Math" panose="02040503050406030204" pitchFamily="18" charset="0"/>
              </a:rPr>
              <a:t>，</a:t>
            </a:r>
            <a:r>
              <a:rPr lang="en-US" altLang="zh-CN" sz="1600" i="1" dirty="0">
                <a:latin typeface="Cambria Math" panose="02040503050406030204" pitchFamily="18" charset="0"/>
              </a:rPr>
              <a:t>F</a:t>
            </a:r>
            <a:r>
              <a:rPr lang="en-US" altLang="zh-CN" sz="1600" i="1" baseline="-25000" dirty="0">
                <a:latin typeface="Cambria Math" panose="02040503050406030204" pitchFamily="18" charset="0"/>
              </a:rPr>
              <a:t>i-</a:t>
            </a:r>
            <a:r>
              <a:rPr lang="zh-CN" altLang="en-US" sz="1600" i="1" dirty="0">
                <a:latin typeface="Cambria Math" panose="02040503050406030204" pitchFamily="18" charset="0"/>
              </a:rPr>
              <a:t> </a:t>
            </a:r>
            <a:r>
              <a:rPr lang="zh-CN" altLang="en-US" sz="1600" spc="150" dirty="0">
                <a:latin typeface="微软雅黑" panose="020B0503020204020204" pitchFamily="34" charset="-122"/>
                <a:ea typeface="微软雅黑" panose="020B0503020204020204" pitchFamily="34" charset="-122"/>
                <a:cs typeface="Times New Roman" pitchFamily="18" charset="0"/>
              </a:rPr>
              <a:t>交集为空。另外，使用每个补丁都要耗一定的时间</a:t>
            </a:r>
            <a:r>
              <a:rPr lang="en-US" altLang="zh-CN" sz="1600" i="1" dirty="0">
                <a:latin typeface="Cambria Math" panose="02040503050406030204" pitchFamily="18" charset="0"/>
              </a:rPr>
              <a:t>Ti</a:t>
            </a:r>
            <a:r>
              <a:rPr lang="zh-CN" altLang="en-US" sz="1600" spc="150" dirty="0">
                <a:latin typeface="微软雅黑" panose="020B0503020204020204" pitchFamily="34" charset="-122"/>
                <a:ea typeface="微软雅黑" panose="020B0503020204020204" pitchFamily="34" charset="-122"/>
                <a:cs typeface="Times New Roman" pitchFamily="18" charset="0"/>
              </a:rPr>
              <a:t>。</a:t>
            </a:r>
            <a:endParaRPr lang="en-US" altLang="zh-CN" sz="1600" spc="150" dirty="0">
              <a:latin typeface="微软雅黑" panose="020B0503020204020204" pitchFamily="34" charset="-122"/>
              <a:ea typeface="微软雅黑" panose="020B0503020204020204" pitchFamily="34" charset="-122"/>
              <a:cs typeface="Times New Roman" pitchFamily="18" charset="0"/>
            </a:endParaRPr>
          </a:p>
          <a:p>
            <a:pPr>
              <a:lnSpc>
                <a:spcPts val="2600"/>
              </a:lnSpc>
            </a:pPr>
            <a:r>
              <a:rPr lang="en-US" altLang="zh-CN" sz="1600" spc="150" dirty="0">
                <a:latin typeface="微软雅黑" panose="020B0503020204020204" pitchFamily="34" charset="-122"/>
                <a:ea typeface="微软雅黑" panose="020B0503020204020204" pitchFamily="34" charset="-122"/>
                <a:cs typeface="Times New Roman" pitchFamily="18" charset="0"/>
              </a:rPr>
              <a:t>      </a:t>
            </a:r>
            <a:r>
              <a:rPr lang="zh-CN" altLang="en-US" sz="1600" spc="150" dirty="0">
                <a:latin typeface="微软雅黑" panose="020B0503020204020204" pitchFamily="34" charset="-122"/>
                <a:ea typeface="微软雅黑" panose="020B0503020204020204" pitchFamily="34" charset="-122"/>
                <a:cs typeface="Times New Roman" pitchFamily="18" charset="0"/>
              </a:rPr>
              <a:t>现在</a:t>
            </a:r>
            <a:r>
              <a:rPr lang="en-US" altLang="zh-CN" sz="1600" spc="150" dirty="0">
                <a:latin typeface="微软雅黑" panose="020B0503020204020204" pitchFamily="34" charset="-122"/>
                <a:ea typeface="微软雅黑" panose="020B0503020204020204" pitchFamily="34" charset="-122"/>
                <a:cs typeface="Times New Roman" pitchFamily="18" charset="0"/>
              </a:rPr>
              <a:t>T</a:t>
            </a:r>
            <a:r>
              <a:rPr lang="zh-CN" altLang="en-US" sz="1600" spc="150" dirty="0">
                <a:latin typeface="微软雅黑" panose="020B0503020204020204" pitchFamily="34" charset="-122"/>
                <a:ea typeface="微软雅黑" panose="020B0503020204020204" pitchFamily="34" charset="-122"/>
                <a:cs typeface="Times New Roman" pitchFamily="18" charset="0"/>
              </a:rPr>
              <a:t>公司的字处理软件的初始版本不幸地包含了全部</a:t>
            </a:r>
            <a:r>
              <a:rPr lang="en-US" altLang="zh-CN" sz="1600" spc="150" dirty="0">
                <a:latin typeface="微软雅黑" panose="020B0503020204020204" pitchFamily="34" charset="-122"/>
                <a:ea typeface="微软雅黑" panose="020B0503020204020204" pitchFamily="34" charset="-122"/>
                <a:cs typeface="Times New Roman" pitchFamily="18" charset="0"/>
              </a:rPr>
              <a:t>n</a:t>
            </a:r>
            <a:r>
              <a:rPr lang="zh-CN" altLang="en-US" sz="1600" spc="150" dirty="0">
                <a:latin typeface="微软雅黑" panose="020B0503020204020204" pitchFamily="34" charset="-122"/>
                <a:ea typeface="微软雅黑" panose="020B0503020204020204" pitchFamily="34" charset="-122"/>
                <a:cs typeface="Times New Roman" pitchFamily="18" charset="0"/>
              </a:rPr>
              <a:t>个错误，试编写程序判断有没有可能通过使用这</a:t>
            </a:r>
            <a:r>
              <a:rPr lang="en-US" altLang="zh-CN" sz="1600" spc="150" dirty="0">
                <a:latin typeface="微软雅黑" panose="020B0503020204020204" pitchFamily="34" charset="-122"/>
                <a:ea typeface="微软雅黑" panose="020B0503020204020204" pitchFamily="34" charset="-122"/>
                <a:cs typeface="Times New Roman" pitchFamily="18" charset="0"/>
              </a:rPr>
              <a:t>m</a:t>
            </a:r>
            <a:r>
              <a:rPr lang="zh-CN" altLang="en-US" sz="1600" spc="150" dirty="0">
                <a:latin typeface="微软雅黑" panose="020B0503020204020204" pitchFamily="34" charset="-122"/>
                <a:ea typeface="微软雅黑" panose="020B0503020204020204" pitchFamily="34" charset="-122"/>
                <a:cs typeface="Times New Roman" pitchFamily="18" charset="0"/>
              </a:rPr>
              <a:t>个补丁（任意顺序地使用，一个补丁可使用多次），使此字处理软件成为一个没有错误的软件。如果可能，希望找到总耗时最少的方案。</a:t>
            </a:r>
            <a:endParaRPr lang="en-US" altLang="zh-CN" sz="1600" spc="150" dirty="0">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1288400388"/>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1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835" name="Rectangle 3"/>
          <p:cNvSpPr>
            <a:spLocks noChangeArrowheads="1"/>
          </p:cNvSpPr>
          <p:nvPr/>
        </p:nvSpPr>
        <p:spPr bwMode="auto">
          <a:xfrm>
            <a:off x="0" y="2312075"/>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 name="矩形 6"/>
          <p:cNvSpPr/>
          <p:nvPr/>
        </p:nvSpPr>
        <p:spPr>
          <a:xfrm>
            <a:off x="244920" y="51470"/>
            <a:ext cx="3570208" cy="363176"/>
          </a:xfrm>
          <a:prstGeom prst="rect">
            <a:avLst/>
          </a:prstGeom>
        </p:spPr>
        <p:txBody>
          <a:bodyPr wrap="none">
            <a:spAutoFit/>
          </a:bodyPr>
          <a:lstStyle/>
          <a:p>
            <a:pPr>
              <a:lnSpc>
                <a:spcPct val="80000"/>
              </a:lnSpc>
            </a:pPr>
            <a:r>
              <a:rPr lang="zh-CN" altLang="en-US" sz="2200" b="1" dirty="0">
                <a:solidFill>
                  <a:srgbClr val="FFFFFF"/>
                </a:solidFill>
                <a:latin typeface="微软雅黑" panose="020B0503020204020204" pitchFamily="34" charset="-122"/>
                <a:ea typeface="微软雅黑" panose="020B0503020204020204" pitchFamily="34" charset="-122"/>
              </a:rPr>
              <a:t>计算机问题求解实例（续）</a:t>
            </a:r>
          </a:p>
        </p:txBody>
      </p:sp>
      <p:sp>
        <p:nvSpPr>
          <p:cNvPr id="8" name="TextBox 12"/>
          <p:cNvSpPr txBox="1"/>
          <p:nvPr/>
        </p:nvSpPr>
        <p:spPr>
          <a:xfrm>
            <a:off x="323528" y="915566"/>
            <a:ext cx="8496944" cy="3731599"/>
          </a:xfrm>
          <a:prstGeom prst="rect">
            <a:avLst/>
          </a:prstGeom>
          <a:noFill/>
        </p:spPr>
        <p:txBody>
          <a:bodyPr wrap="square" rtlCol="0">
            <a:spAutoFit/>
          </a:bodyPr>
          <a:lstStyle/>
          <a:p>
            <a:pPr>
              <a:lnSpc>
                <a:spcPts val="2600"/>
              </a:lnSpc>
            </a:pPr>
            <a:r>
              <a:rPr lang="zh-CN" altLang="en-US" b="1" dirty="0">
                <a:solidFill>
                  <a:srgbClr val="F77A2D"/>
                </a:solidFill>
                <a:latin typeface="微软雅黑" panose="020B0503020204020204" pitchFamily="34" charset="-122"/>
                <a:ea typeface="微软雅黑" panose="020B0503020204020204" pitchFamily="34" charset="-122"/>
              </a:rPr>
              <a:t>输入格式：</a:t>
            </a:r>
            <a:r>
              <a:rPr lang="zh-CN" altLang="en-US" sz="1600" spc="150" dirty="0">
                <a:latin typeface="微软雅黑" panose="020B0503020204020204" pitchFamily="34" charset="-122"/>
                <a:ea typeface="微软雅黑" panose="020B0503020204020204" pitchFamily="34" charset="-122"/>
                <a:cs typeface="Times New Roman" pitchFamily="18" charset="0"/>
              </a:rPr>
              <a:t>第一行有两个正整数</a:t>
            </a:r>
            <a:r>
              <a:rPr lang="en-US" altLang="zh-CN" sz="1600" spc="150" dirty="0">
                <a:latin typeface="微软雅黑" panose="020B0503020204020204" pitchFamily="34" charset="-122"/>
                <a:ea typeface="微软雅黑" panose="020B0503020204020204" pitchFamily="34" charset="-122"/>
                <a:cs typeface="Times New Roman" pitchFamily="18" charset="0"/>
              </a:rPr>
              <a:t>n</a:t>
            </a:r>
            <a:r>
              <a:rPr lang="zh-CN" altLang="en-US" sz="1600" spc="150" dirty="0">
                <a:latin typeface="微软雅黑" panose="020B0503020204020204" pitchFamily="34" charset="-122"/>
                <a:ea typeface="微软雅黑" panose="020B0503020204020204" pitchFamily="34" charset="-122"/>
                <a:cs typeface="Times New Roman" pitchFamily="18" charset="0"/>
              </a:rPr>
              <a:t>和</a:t>
            </a:r>
            <a:r>
              <a:rPr lang="en-US" altLang="zh-CN" sz="1600" spc="150" dirty="0">
                <a:latin typeface="微软雅黑" panose="020B0503020204020204" pitchFamily="34" charset="-122"/>
                <a:ea typeface="微软雅黑" panose="020B0503020204020204" pitchFamily="34" charset="-122"/>
                <a:cs typeface="Times New Roman" pitchFamily="18" charset="0"/>
              </a:rPr>
              <a:t>m</a:t>
            </a:r>
            <a:r>
              <a:rPr lang="zh-CN" altLang="en-US" sz="1600" spc="150" dirty="0">
                <a:latin typeface="微软雅黑" panose="020B0503020204020204" pitchFamily="34" charset="-122"/>
                <a:ea typeface="微软雅黑" panose="020B0503020204020204" pitchFamily="34" charset="-122"/>
                <a:cs typeface="Times New Roman" pitchFamily="18" charset="0"/>
              </a:rPr>
              <a:t>，</a:t>
            </a:r>
            <a:r>
              <a:rPr lang="en-US" altLang="zh-CN" sz="1600" spc="150" dirty="0">
                <a:latin typeface="微软雅黑" panose="020B0503020204020204" pitchFamily="34" charset="-122"/>
                <a:ea typeface="微软雅黑" panose="020B0503020204020204" pitchFamily="34" charset="-122"/>
                <a:cs typeface="Times New Roman" pitchFamily="18" charset="0"/>
              </a:rPr>
              <a:t>n</a:t>
            </a:r>
            <a:r>
              <a:rPr lang="zh-CN" altLang="en-US" sz="1600" spc="150" dirty="0">
                <a:latin typeface="微软雅黑" panose="020B0503020204020204" pitchFamily="34" charset="-122"/>
                <a:ea typeface="微软雅黑" panose="020B0503020204020204" pitchFamily="34" charset="-122"/>
                <a:cs typeface="Times New Roman" pitchFamily="18" charset="0"/>
              </a:rPr>
              <a:t>表示</a:t>
            </a:r>
            <a:r>
              <a:rPr lang="en-US" altLang="zh-CN" sz="1600" spc="150" dirty="0">
                <a:latin typeface="微软雅黑" panose="020B0503020204020204" pitchFamily="34" charset="-122"/>
                <a:ea typeface="微软雅黑" panose="020B0503020204020204" pitchFamily="34" charset="-122"/>
                <a:cs typeface="Times New Roman" pitchFamily="18" charset="0"/>
              </a:rPr>
              <a:t>bug</a:t>
            </a:r>
            <a:r>
              <a:rPr lang="zh-CN" altLang="en-US" sz="1600" spc="150" dirty="0">
                <a:latin typeface="微软雅黑" panose="020B0503020204020204" pitchFamily="34" charset="-122"/>
                <a:ea typeface="微软雅黑" panose="020B0503020204020204" pitchFamily="34" charset="-122"/>
                <a:cs typeface="Times New Roman" pitchFamily="18" charset="0"/>
              </a:rPr>
              <a:t>总数，</a:t>
            </a:r>
            <a:r>
              <a:rPr lang="en-US" altLang="zh-CN" sz="1600" spc="150" dirty="0">
                <a:latin typeface="微软雅黑" panose="020B0503020204020204" pitchFamily="34" charset="-122"/>
                <a:ea typeface="微软雅黑" panose="020B0503020204020204" pitchFamily="34" charset="-122"/>
                <a:cs typeface="Times New Roman" pitchFamily="18" charset="0"/>
              </a:rPr>
              <a:t>m</a:t>
            </a:r>
            <a:r>
              <a:rPr lang="zh-CN" altLang="en-US" sz="1600" spc="150" dirty="0">
                <a:latin typeface="微软雅黑" panose="020B0503020204020204" pitchFamily="34" charset="-122"/>
                <a:ea typeface="微软雅黑" panose="020B0503020204020204" pitchFamily="34" charset="-122"/>
                <a:cs typeface="Times New Roman" pitchFamily="18" charset="0"/>
              </a:rPr>
              <a:t>表示补丁总数，</a:t>
            </a:r>
            <a:r>
              <a:rPr lang="en-US" altLang="zh-CN" sz="1600" spc="150" dirty="0">
                <a:latin typeface="微软雅黑" panose="020B0503020204020204" pitchFamily="34" charset="-122"/>
                <a:ea typeface="微软雅黑" panose="020B0503020204020204" pitchFamily="34" charset="-122"/>
                <a:cs typeface="Times New Roman" pitchFamily="18" charset="0"/>
              </a:rPr>
              <a:t>1≤n≤15，1≤m≤100.</a:t>
            </a:r>
            <a:r>
              <a:rPr lang="zh-CN" altLang="en-US" sz="1600" spc="150" dirty="0">
                <a:latin typeface="微软雅黑" panose="020B0503020204020204" pitchFamily="34" charset="-122"/>
                <a:ea typeface="微软雅黑" panose="020B0503020204020204" pitchFamily="34" charset="-122"/>
                <a:cs typeface="Times New Roman" pitchFamily="18" charset="0"/>
              </a:rPr>
              <a:t>接下来</a:t>
            </a:r>
            <a:r>
              <a:rPr lang="en-US" altLang="zh-CN" sz="1600" spc="150" dirty="0">
                <a:latin typeface="微软雅黑" panose="020B0503020204020204" pitchFamily="34" charset="-122"/>
                <a:ea typeface="微软雅黑" panose="020B0503020204020204" pitchFamily="34" charset="-122"/>
                <a:cs typeface="Times New Roman" pitchFamily="18" charset="0"/>
              </a:rPr>
              <a:t>m</a:t>
            </a:r>
            <a:r>
              <a:rPr lang="zh-CN" altLang="en-US" sz="1600" spc="150" dirty="0">
                <a:latin typeface="微软雅黑" panose="020B0503020204020204" pitchFamily="34" charset="-122"/>
                <a:ea typeface="微软雅黑" panose="020B0503020204020204" pitchFamily="34" charset="-122"/>
                <a:cs typeface="Times New Roman" pitchFamily="18" charset="0"/>
              </a:rPr>
              <a:t>行给了</a:t>
            </a:r>
            <a:r>
              <a:rPr lang="en-US" altLang="zh-CN" sz="1600" spc="150" dirty="0">
                <a:latin typeface="微软雅黑" panose="020B0503020204020204" pitchFamily="34" charset="-122"/>
                <a:ea typeface="微软雅黑" panose="020B0503020204020204" pitchFamily="34" charset="-122"/>
                <a:cs typeface="Times New Roman" pitchFamily="18" charset="0"/>
              </a:rPr>
              <a:t>m</a:t>
            </a:r>
            <a:r>
              <a:rPr lang="zh-CN" altLang="en-US" sz="1600" spc="150" dirty="0">
                <a:latin typeface="微软雅黑" panose="020B0503020204020204" pitchFamily="34" charset="-122"/>
                <a:ea typeface="微软雅黑" panose="020B0503020204020204" pitchFamily="34" charset="-122"/>
                <a:cs typeface="Times New Roman" pitchFamily="18" charset="0"/>
              </a:rPr>
              <a:t>个补丁的信息。每行包括一个正整数</a:t>
            </a:r>
            <a:r>
              <a:rPr lang="en-US" altLang="zh-CN" i="1" dirty="0">
                <a:latin typeface="Cambria Math" panose="02040503050406030204" pitchFamily="18" charset="0"/>
              </a:rPr>
              <a:t>T</a:t>
            </a:r>
            <a:r>
              <a:rPr lang="en-US" altLang="zh-CN" sz="900" i="1" dirty="0">
                <a:latin typeface="Cambria Math" panose="02040503050406030204" pitchFamily="18" charset="0"/>
              </a:rPr>
              <a:t>i</a:t>
            </a:r>
            <a:r>
              <a:rPr lang="en-US" altLang="zh-CN" sz="1600" spc="150" dirty="0">
                <a:latin typeface="微软雅黑" panose="020B0503020204020204" pitchFamily="34" charset="-122"/>
                <a:ea typeface="微软雅黑" panose="020B0503020204020204" pitchFamily="34" charset="-122"/>
                <a:cs typeface="Times New Roman" pitchFamily="18" charset="0"/>
              </a:rPr>
              <a:t>（</a:t>
            </a:r>
            <a:r>
              <a:rPr lang="zh-CN" altLang="en-US" sz="1600" spc="150" dirty="0">
                <a:latin typeface="微软雅黑" panose="020B0503020204020204" pitchFamily="34" charset="-122"/>
                <a:ea typeface="微软雅黑" panose="020B0503020204020204" pitchFamily="34" charset="-122"/>
                <a:cs typeface="Times New Roman" pitchFamily="18" charset="0"/>
              </a:rPr>
              <a:t>表示此补丁程序</a:t>
            </a:r>
            <a:r>
              <a:rPr lang="en-US" altLang="zh-CN" i="1" dirty="0">
                <a:latin typeface="Cambria Math" panose="02040503050406030204" pitchFamily="18" charset="0"/>
              </a:rPr>
              <a:t>P</a:t>
            </a:r>
            <a:r>
              <a:rPr lang="en-US" altLang="zh-CN" sz="900" i="1" dirty="0">
                <a:latin typeface="Cambria Math" panose="02040503050406030204" pitchFamily="18" charset="0"/>
              </a:rPr>
              <a:t>i  </a:t>
            </a:r>
            <a:r>
              <a:rPr lang="zh-CN" altLang="en-US" sz="1600" spc="150" dirty="0">
                <a:latin typeface="微软雅黑" panose="020B0503020204020204" pitchFamily="34" charset="-122"/>
                <a:ea typeface="微软雅黑" panose="020B0503020204020204" pitchFamily="34" charset="-122"/>
                <a:cs typeface="Times New Roman" pitchFamily="18" charset="0"/>
              </a:rPr>
              <a:t>的运行耗时</a:t>
            </a:r>
            <a:r>
              <a:rPr lang="en-US" altLang="zh-CN" sz="1600" spc="150" dirty="0">
                <a:latin typeface="微软雅黑" panose="020B0503020204020204" pitchFamily="34" charset="-122"/>
                <a:ea typeface="微软雅黑" panose="020B0503020204020204" pitchFamily="34" charset="-122"/>
                <a:cs typeface="Times New Roman" pitchFamily="18" charset="0"/>
              </a:rPr>
              <a:t>）</a:t>
            </a:r>
            <a:r>
              <a:rPr lang="zh-CN" altLang="en-US" sz="1600" spc="150" dirty="0">
                <a:latin typeface="微软雅黑" panose="020B0503020204020204" pitchFamily="34" charset="-122"/>
                <a:ea typeface="微软雅黑" panose="020B0503020204020204" pitchFamily="34" charset="-122"/>
                <a:cs typeface="Times New Roman" pitchFamily="18" charset="0"/>
              </a:rPr>
              <a:t>和两个长度为</a:t>
            </a:r>
            <a:r>
              <a:rPr lang="en-US" altLang="zh-CN" sz="1600" spc="150" dirty="0">
                <a:latin typeface="微软雅黑" panose="020B0503020204020204" pitchFamily="34" charset="-122"/>
                <a:ea typeface="微软雅黑" panose="020B0503020204020204" pitchFamily="34" charset="-122"/>
                <a:cs typeface="Times New Roman" pitchFamily="18" charset="0"/>
              </a:rPr>
              <a:t>n</a:t>
            </a:r>
            <a:r>
              <a:rPr lang="zh-CN" altLang="en-US" sz="1600" spc="150" dirty="0">
                <a:latin typeface="微软雅黑" panose="020B0503020204020204" pitchFamily="34" charset="-122"/>
                <a:ea typeface="微软雅黑" panose="020B0503020204020204" pitchFamily="34" charset="-122"/>
                <a:cs typeface="Times New Roman" pitchFamily="18" charset="0"/>
              </a:rPr>
              <a:t>的字符串，中间用一个空格符隔开。</a:t>
            </a:r>
            <a:endParaRPr lang="en-US" altLang="zh-CN" sz="1600" spc="150" dirty="0">
              <a:latin typeface="微软雅黑" panose="020B0503020204020204" pitchFamily="34" charset="-122"/>
              <a:ea typeface="微软雅黑" panose="020B0503020204020204" pitchFamily="34" charset="-122"/>
              <a:cs typeface="Times New Roman" pitchFamily="18" charset="0"/>
            </a:endParaRPr>
          </a:p>
          <a:p>
            <a:pPr>
              <a:lnSpc>
                <a:spcPts val="2600"/>
              </a:lnSpc>
            </a:pPr>
            <a:r>
              <a:rPr lang="zh-CN" altLang="en-US" sz="1600" spc="150" dirty="0">
                <a:latin typeface="微软雅黑" panose="020B0503020204020204" pitchFamily="34" charset="-122"/>
                <a:ea typeface="微软雅黑" panose="020B0503020204020204" pitchFamily="34" charset="-122"/>
                <a:cs typeface="Times New Roman" pitchFamily="18" charset="0"/>
              </a:rPr>
              <a:t>    第一个字符串，如果第</a:t>
            </a:r>
            <a:r>
              <a:rPr lang="en-US" altLang="zh-CN" sz="1600" spc="150" dirty="0">
                <a:latin typeface="微软雅黑" panose="020B0503020204020204" pitchFamily="34" charset="-122"/>
                <a:ea typeface="微软雅黑" panose="020B0503020204020204" pitchFamily="34" charset="-122"/>
                <a:cs typeface="Times New Roman" pitchFamily="18" charset="0"/>
              </a:rPr>
              <a:t>K</a:t>
            </a:r>
            <a:r>
              <a:rPr lang="zh-CN" altLang="en-US" sz="1600" spc="150" dirty="0">
                <a:latin typeface="微软雅黑" panose="020B0503020204020204" pitchFamily="34" charset="-122"/>
                <a:ea typeface="微软雅黑" panose="020B0503020204020204" pitchFamily="34" charset="-122"/>
                <a:cs typeface="Times New Roman" pitchFamily="18" charset="0"/>
              </a:rPr>
              <a:t>个字符为</a:t>
            </a:r>
            <a:r>
              <a:rPr lang="en-US" altLang="zh-CN" sz="1600" spc="150" dirty="0">
                <a:latin typeface="微软雅黑" panose="020B0503020204020204" pitchFamily="34" charset="-122"/>
                <a:ea typeface="微软雅黑" panose="020B0503020204020204" pitchFamily="34" charset="-122"/>
                <a:cs typeface="Times New Roman" pitchFamily="18" charset="0"/>
              </a:rPr>
              <a:t>“+”,</a:t>
            </a:r>
            <a:r>
              <a:rPr lang="zh-CN" altLang="en-US" sz="1600" spc="150" dirty="0">
                <a:latin typeface="微软雅黑" panose="020B0503020204020204" pitchFamily="34" charset="-122"/>
                <a:ea typeface="微软雅黑" panose="020B0503020204020204" pitchFamily="34" charset="-122"/>
                <a:cs typeface="Times New Roman" pitchFamily="18" charset="0"/>
              </a:rPr>
              <a:t>则表示</a:t>
            </a:r>
            <a:r>
              <a:rPr lang="en-US" altLang="zh-CN" i="1" dirty="0" err="1">
                <a:latin typeface="Cambria Math" panose="02040503050406030204" pitchFamily="18" charset="0"/>
              </a:rPr>
              <a:t>b</a:t>
            </a:r>
            <a:r>
              <a:rPr lang="en-US" altLang="zh-CN" sz="900" i="1" dirty="0" err="1">
                <a:latin typeface="Cambria Math" panose="02040503050406030204" pitchFamily="18" charset="0"/>
              </a:rPr>
              <a:t>k</a:t>
            </a:r>
            <a:r>
              <a:rPr lang="en-US" altLang="zh-CN" sz="900" i="1" dirty="0">
                <a:latin typeface="Cambria Math" panose="02040503050406030204" pitchFamily="18" charset="0"/>
              </a:rPr>
              <a:t> </a:t>
            </a:r>
            <a:r>
              <a:rPr lang="zh-CN" altLang="en-US" sz="1600" spc="150" dirty="0">
                <a:latin typeface="微软雅黑" panose="020B0503020204020204" pitchFamily="34" charset="-122"/>
                <a:ea typeface="微软雅黑" panose="020B0503020204020204" pitchFamily="34" charset="-122"/>
                <a:cs typeface="Times New Roman" pitchFamily="18" charset="0"/>
              </a:rPr>
              <a:t>属于</a:t>
            </a:r>
            <a:r>
              <a:rPr lang="en-US" altLang="zh-CN" i="1" dirty="0">
                <a:latin typeface="Cambria Math" panose="02040503050406030204" pitchFamily="18" charset="0"/>
              </a:rPr>
              <a:t>B</a:t>
            </a:r>
            <a:r>
              <a:rPr lang="en-US" altLang="zh-CN" sz="900" i="1" dirty="0">
                <a:latin typeface="Cambria Math" panose="02040503050406030204" pitchFamily="18" charset="0"/>
              </a:rPr>
              <a:t>i+</a:t>
            </a:r>
            <a:r>
              <a:rPr lang="en-US" altLang="zh-CN" sz="1600" spc="150" dirty="0">
                <a:latin typeface="微软雅黑" panose="020B0503020204020204" pitchFamily="34" charset="-122"/>
                <a:ea typeface="微软雅黑" panose="020B0503020204020204" pitchFamily="34" charset="-122"/>
                <a:cs typeface="Times New Roman" pitchFamily="18" charset="0"/>
              </a:rPr>
              <a:t>,</a:t>
            </a:r>
            <a:r>
              <a:rPr lang="zh-CN" altLang="en-US" sz="1600" spc="150" dirty="0">
                <a:latin typeface="微软雅黑" panose="020B0503020204020204" pitchFamily="34" charset="-122"/>
                <a:ea typeface="微软雅黑" panose="020B0503020204020204" pitchFamily="34" charset="-122"/>
                <a:cs typeface="Times New Roman" pitchFamily="18" charset="0"/>
              </a:rPr>
              <a:t>若为</a:t>
            </a:r>
            <a:r>
              <a:rPr lang="en-US" altLang="zh-CN" sz="1600" spc="150" dirty="0">
                <a:latin typeface="微软雅黑" panose="020B0503020204020204" pitchFamily="34" charset="-122"/>
                <a:ea typeface="微软雅黑" panose="020B0503020204020204" pitchFamily="34" charset="-122"/>
                <a:cs typeface="Times New Roman" pitchFamily="18" charset="0"/>
              </a:rPr>
              <a:t>“-”，</a:t>
            </a:r>
            <a:r>
              <a:rPr lang="zh-CN" altLang="en-US" sz="1600" spc="150" dirty="0">
                <a:latin typeface="微软雅黑" panose="020B0503020204020204" pitchFamily="34" charset="-122"/>
                <a:ea typeface="微软雅黑" panose="020B0503020204020204" pitchFamily="34" charset="-122"/>
                <a:cs typeface="Times New Roman" pitchFamily="18" charset="0"/>
              </a:rPr>
              <a:t>则表示</a:t>
            </a:r>
            <a:r>
              <a:rPr lang="en-US" altLang="zh-CN" i="1" dirty="0" err="1">
                <a:latin typeface="Cambria Math" panose="02040503050406030204" pitchFamily="18" charset="0"/>
              </a:rPr>
              <a:t>b</a:t>
            </a:r>
            <a:r>
              <a:rPr lang="en-US" altLang="zh-CN" sz="900" i="1" dirty="0" err="1">
                <a:latin typeface="Cambria Math" panose="02040503050406030204" pitchFamily="18" charset="0"/>
              </a:rPr>
              <a:t>k</a:t>
            </a:r>
            <a:r>
              <a:rPr lang="zh-CN" altLang="en-US" sz="1600" spc="150" dirty="0">
                <a:latin typeface="微软雅黑" panose="020B0503020204020204" pitchFamily="34" charset="-122"/>
                <a:ea typeface="微软雅黑" panose="020B0503020204020204" pitchFamily="34" charset="-122"/>
                <a:cs typeface="Times New Roman" pitchFamily="18" charset="0"/>
              </a:rPr>
              <a:t>属于</a:t>
            </a:r>
            <a:r>
              <a:rPr lang="en-US" altLang="zh-CN" i="1" dirty="0">
                <a:latin typeface="Cambria Math" panose="02040503050406030204" pitchFamily="18" charset="0"/>
              </a:rPr>
              <a:t>B</a:t>
            </a:r>
            <a:r>
              <a:rPr lang="en-US" altLang="zh-CN" sz="900" i="1" dirty="0">
                <a:latin typeface="Cambria Math" panose="02040503050406030204" pitchFamily="18" charset="0"/>
              </a:rPr>
              <a:t>i-</a:t>
            </a:r>
            <a:r>
              <a:rPr lang="zh-CN" altLang="en-US" sz="1600" spc="150" dirty="0">
                <a:latin typeface="微软雅黑" panose="020B0503020204020204" pitchFamily="34" charset="-122"/>
                <a:ea typeface="微软雅黑" panose="020B0503020204020204" pitchFamily="34" charset="-122"/>
                <a:cs typeface="Times New Roman" pitchFamily="18" charset="0"/>
              </a:rPr>
              <a:t>，若为</a:t>
            </a:r>
            <a:r>
              <a:rPr lang="en-US" altLang="zh-CN" sz="1600" spc="150" dirty="0">
                <a:latin typeface="微软雅黑" panose="020B0503020204020204" pitchFamily="34" charset="-122"/>
                <a:ea typeface="微软雅黑" panose="020B0503020204020204" pitchFamily="34" charset="-122"/>
                <a:cs typeface="Times New Roman" pitchFamily="18" charset="0"/>
              </a:rPr>
              <a:t>“0”，</a:t>
            </a:r>
            <a:r>
              <a:rPr lang="zh-CN" altLang="en-US" sz="1600" spc="150" dirty="0">
                <a:latin typeface="微软雅黑" panose="020B0503020204020204" pitchFamily="34" charset="-122"/>
                <a:ea typeface="微软雅黑" panose="020B0503020204020204" pitchFamily="34" charset="-122"/>
                <a:cs typeface="Times New Roman" pitchFamily="18" charset="0"/>
              </a:rPr>
              <a:t>则</a:t>
            </a:r>
            <a:r>
              <a:rPr lang="en-US" altLang="zh-CN" i="1" dirty="0" err="1">
                <a:latin typeface="Cambria Math" panose="02040503050406030204" pitchFamily="18" charset="0"/>
              </a:rPr>
              <a:t>b</a:t>
            </a:r>
            <a:r>
              <a:rPr lang="en-US" altLang="zh-CN" sz="900" i="1" dirty="0" err="1">
                <a:latin typeface="Cambria Math" panose="02040503050406030204" pitchFamily="18" charset="0"/>
              </a:rPr>
              <a:t>k</a:t>
            </a:r>
            <a:r>
              <a:rPr lang="zh-CN" altLang="en-US" sz="1600" spc="150" dirty="0">
                <a:latin typeface="微软雅黑" panose="020B0503020204020204" pitchFamily="34" charset="-122"/>
                <a:ea typeface="微软雅黑" panose="020B0503020204020204" pitchFamily="34" charset="-122"/>
                <a:cs typeface="Times New Roman" pitchFamily="18" charset="0"/>
              </a:rPr>
              <a:t>既不属于</a:t>
            </a:r>
            <a:r>
              <a:rPr lang="en-US" altLang="zh-CN" i="1" dirty="0">
                <a:latin typeface="Cambria Math" panose="02040503050406030204" pitchFamily="18" charset="0"/>
              </a:rPr>
              <a:t>B</a:t>
            </a:r>
            <a:r>
              <a:rPr lang="en-US" altLang="zh-CN" sz="900" i="1" dirty="0">
                <a:latin typeface="Cambria Math" panose="02040503050406030204" pitchFamily="18" charset="0"/>
              </a:rPr>
              <a:t>i+ </a:t>
            </a:r>
            <a:r>
              <a:rPr lang="zh-CN" altLang="en-US" sz="1600" spc="150" dirty="0">
                <a:latin typeface="微软雅黑" panose="020B0503020204020204" pitchFamily="34" charset="-122"/>
                <a:ea typeface="微软雅黑" panose="020B0503020204020204" pitchFamily="34" charset="-122"/>
                <a:cs typeface="Times New Roman" pitchFamily="18" charset="0"/>
              </a:rPr>
              <a:t>也不属于</a:t>
            </a:r>
            <a:r>
              <a:rPr lang="en-US" altLang="zh-CN" i="1" dirty="0">
                <a:latin typeface="Cambria Math" panose="02040503050406030204" pitchFamily="18" charset="0"/>
              </a:rPr>
              <a:t>B</a:t>
            </a:r>
            <a:r>
              <a:rPr lang="en-US" altLang="zh-CN" sz="900" i="1" dirty="0">
                <a:latin typeface="Cambria Math" panose="02040503050406030204" pitchFamily="18" charset="0"/>
              </a:rPr>
              <a:t>i- </a:t>
            </a:r>
            <a:r>
              <a:rPr lang="en-US" altLang="zh-CN" sz="1600" spc="150" dirty="0">
                <a:latin typeface="微软雅黑" panose="020B0503020204020204" pitchFamily="34" charset="-122"/>
                <a:ea typeface="微软雅黑" panose="020B0503020204020204" pitchFamily="34" charset="-122"/>
                <a:cs typeface="Times New Roman" pitchFamily="18" charset="0"/>
              </a:rPr>
              <a:t>,</a:t>
            </a:r>
            <a:r>
              <a:rPr lang="zh-CN" altLang="en-US" sz="1600" spc="150" dirty="0">
                <a:latin typeface="微软雅黑" panose="020B0503020204020204" pitchFamily="34" charset="-122"/>
                <a:ea typeface="微软雅黑" panose="020B0503020204020204" pitchFamily="34" charset="-122"/>
                <a:cs typeface="Times New Roman" pitchFamily="18" charset="0"/>
              </a:rPr>
              <a:t>即软件中是否包含</a:t>
            </a:r>
            <a:r>
              <a:rPr lang="en-US" altLang="zh-CN" i="1" dirty="0" err="1">
                <a:latin typeface="Cambria Math" panose="02040503050406030204" pitchFamily="18" charset="0"/>
              </a:rPr>
              <a:t>b</a:t>
            </a:r>
            <a:r>
              <a:rPr lang="en-US" altLang="zh-CN" sz="900" i="1" dirty="0" err="1">
                <a:latin typeface="Cambria Math" panose="02040503050406030204" pitchFamily="18" charset="0"/>
              </a:rPr>
              <a:t>k</a:t>
            </a:r>
            <a:r>
              <a:rPr lang="en-US" altLang="zh-CN" sz="900" i="1" dirty="0">
                <a:latin typeface="Cambria Math" panose="02040503050406030204" pitchFamily="18" charset="0"/>
              </a:rPr>
              <a:t> </a:t>
            </a:r>
            <a:r>
              <a:rPr lang="zh-CN" altLang="en-US" sz="1600" spc="150" dirty="0">
                <a:latin typeface="微软雅黑" panose="020B0503020204020204" pitchFamily="34" charset="-122"/>
                <a:ea typeface="微软雅黑" panose="020B0503020204020204" pitchFamily="34" charset="-122"/>
                <a:cs typeface="Times New Roman" pitchFamily="18" charset="0"/>
              </a:rPr>
              <a:t>不影响补丁</a:t>
            </a:r>
            <a:r>
              <a:rPr lang="en-US" altLang="zh-CN" i="1" dirty="0">
                <a:latin typeface="Cambria Math" panose="02040503050406030204" pitchFamily="18" charset="0"/>
              </a:rPr>
              <a:t>P</a:t>
            </a:r>
            <a:r>
              <a:rPr lang="en-US" altLang="zh-CN" sz="900" i="1" dirty="0">
                <a:latin typeface="Cambria Math" panose="02040503050406030204" pitchFamily="18" charset="0"/>
              </a:rPr>
              <a:t>i </a:t>
            </a:r>
            <a:r>
              <a:rPr lang="zh-CN" altLang="en-US" sz="1600" spc="150" dirty="0">
                <a:latin typeface="微软雅黑" panose="020B0503020204020204" pitchFamily="34" charset="-122"/>
                <a:ea typeface="微软雅黑" panose="020B0503020204020204" pitchFamily="34" charset="-122"/>
                <a:cs typeface="Times New Roman" pitchFamily="18" charset="0"/>
              </a:rPr>
              <a:t>是否可用。</a:t>
            </a:r>
            <a:endParaRPr lang="en-US" altLang="zh-CN" sz="1600" spc="150" dirty="0">
              <a:latin typeface="微软雅黑" panose="020B0503020204020204" pitchFamily="34" charset="-122"/>
              <a:ea typeface="微软雅黑" panose="020B0503020204020204" pitchFamily="34" charset="-122"/>
              <a:cs typeface="Times New Roman" pitchFamily="18" charset="0"/>
            </a:endParaRPr>
          </a:p>
          <a:p>
            <a:pPr>
              <a:lnSpc>
                <a:spcPts val="2600"/>
              </a:lnSpc>
            </a:pPr>
            <a:r>
              <a:rPr lang="zh-CN" altLang="en-US" sz="1600" spc="150" dirty="0">
                <a:latin typeface="微软雅黑" panose="020B0503020204020204" pitchFamily="34" charset="-122"/>
                <a:ea typeface="微软雅黑" panose="020B0503020204020204" pitchFamily="34" charset="-122"/>
                <a:cs typeface="Times New Roman" pitchFamily="18" charset="0"/>
              </a:rPr>
              <a:t>    第二个字符串，如果</a:t>
            </a:r>
            <a:r>
              <a:rPr lang="en-US" altLang="zh-CN" sz="1600" spc="150" dirty="0">
                <a:latin typeface="微软雅黑" panose="020B0503020204020204" pitchFamily="34" charset="-122"/>
                <a:ea typeface="微软雅黑" panose="020B0503020204020204" pitchFamily="34" charset="-122"/>
                <a:cs typeface="Times New Roman" pitchFamily="18" charset="0"/>
              </a:rPr>
              <a:t>K</a:t>
            </a:r>
            <a:r>
              <a:rPr lang="zh-CN" altLang="en-US" sz="1600" spc="150" dirty="0">
                <a:latin typeface="微软雅黑" panose="020B0503020204020204" pitchFamily="34" charset="-122"/>
                <a:ea typeface="微软雅黑" panose="020B0503020204020204" pitchFamily="34" charset="-122"/>
                <a:cs typeface="Times New Roman" pitchFamily="18" charset="0"/>
              </a:rPr>
              <a:t>个字符为</a:t>
            </a:r>
            <a:r>
              <a:rPr lang="en-US" altLang="zh-CN" sz="1600" spc="150" dirty="0">
                <a:latin typeface="微软雅黑" panose="020B0503020204020204" pitchFamily="34" charset="-122"/>
                <a:ea typeface="微软雅黑" panose="020B0503020204020204" pitchFamily="34" charset="-122"/>
                <a:cs typeface="Times New Roman" pitchFamily="18" charset="0"/>
              </a:rPr>
              <a:t>“+”,</a:t>
            </a:r>
            <a:r>
              <a:rPr lang="zh-CN" altLang="en-US" sz="1600" spc="150" dirty="0">
                <a:latin typeface="微软雅黑" panose="020B0503020204020204" pitchFamily="34" charset="-122"/>
                <a:ea typeface="微软雅黑" panose="020B0503020204020204" pitchFamily="34" charset="-122"/>
                <a:cs typeface="Times New Roman" pitchFamily="18" charset="0"/>
              </a:rPr>
              <a:t>则表示</a:t>
            </a:r>
            <a:r>
              <a:rPr lang="en-US" altLang="zh-CN" i="1" dirty="0" err="1">
                <a:latin typeface="Cambria Math" panose="02040503050406030204" pitchFamily="18" charset="0"/>
              </a:rPr>
              <a:t>b</a:t>
            </a:r>
            <a:r>
              <a:rPr lang="en-US" altLang="zh-CN" sz="900" i="1" dirty="0" err="1">
                <a:latin typeface="Cambria Math" panose="02040503050406030204" pitchFamily="18" charset="0"/>
              </a:rPr>
              <a:t>k</a:t>
            </a:r>
            <a:r>
              <a:rPr lang="zh-CN" altLang="en-US" sz="1600" spc="150" dirty="0">
                <a:latin typeface="微软雅黑" panose="020B0503020204020204" pitchFamily="34" charset="-122"/>
                <a:ea typeface="微软雅黑" panose="020B0503020204020204" pitchFamily="34" charset="-122"/>
                <a:cs typeface="Times New Roman" pitchFamily="18" charset="0"/>
              </a:rPr>
              <a:t>属于</a:t>
            </a:r>
            <a:r>
              <a:rPr lang="en-US" altLang="zh-CN" i="1" dirty="0">
                <a:latin typeface="Cambria Math" panose="02040503050406030204" pitchFamily="18" charset="0"/>
              </a:rPr>
              <a:t>F</a:t>
            </a:r>
            <a:r>
              <a:rPr lang="en-US" altLang="zh-CN" sz="900" i="1" dirty="0">
                <a:latin typeface="Cambria Math" panose="02040503050406030204" pitchFamily="18" charset="0"/>
              </a:rPr>
              <a:t>i+</a:t>
            </a:r>
            <a:r>
              <a:rPr lang="en-US" altLang="zh-CN" sz="1600" spc="150" dirty="0">
                <a:latin typeface="微软雅黑" panose="020B0503020204020204" pitchFamily="34" charset="-122"/>
                <a:ea typeface="微软雅黑" panose="020B0503020204020204" pitchFamily="34" charset="-122"/>
                <a:cs typeface="Times New Roman" pitchFamily="18" charset="0"/>
              </a:rPr>
              <a:t>,</a:t>
            </a:r>
            <a:r>
              <a:rPr lang="zh-CN" altLang="en-US" sz="1600" spc="150" dirty="0">
                <a:latin typeface="微软雅黑" panose="020B0503020204020204" pitchFamily="34" charset="-122"/>
                <a:ea typeface="微软雅黑" panose="020B0503020204020204" pitchFamily="34" charset="-122"/>
                <a:cs typeface="Times New Roman" pitchFamily="18" charset="0"/>
              </a:rPr>
              <a:t>若为</a:t>
            </a:r>
            <a:r>
              <a:rPr lang="en-US" altLang="zh-CN" sz="1600" spc="150" dirty="0">
                <a:latin typeface="微软雅黑" panose="020B0503020204020204" pitchFamily="34" charset="-122"/>
                <a:ea typeface="微软雅黑" panose="020B0503020204020204" pitchFamily="34" charset="-122"/>
                <a:cs typeface="Times New Roman" pitchFamily="18" charset="0"/>
              </a:rPr>
              <a:t>“-”，</a:t>
            </a:r>
            <a:r>
              <a:rPr lang="zh-CN" altLang="en-US" sz="1600" spc="150" dirty="0">
                <a:latin typeface="微软雅黑" panose="020B0503020204020204" pitchFamily="34" charset="-122"/>
                <a:ea typeface="微软雅黑" panose="020B0503020204020204" pitchFamily="34" charset="-122"/>
                <a:cs typeface="Times New Roman" pitchFamily="18" charset="0"/>
              </a:rPr>
              <a:t>则表示</a:t>
            </a:r>
            <a:r>
              <a:rPr lang="en-US" altLang="zh-CN" sz="1600" spc="150" dirty="0" err="1">
                <a:latin typeface="微软雅黑" panose="020B0503020204020204" pitchFamily="34" charset="-122"/>
                <a:ea typeface="微软雅黑" panose="020B0503020204020204" pitchFamily="34" charset="-122"/>
                <a:cs typeface="Times New Roman" pitchFamily="18" charset="0"/>
              </a:rPr>
              <a:t>b</a:t>
            </a:r>
            <a:r>
              <a:rPr lang="en-US" altLang="zh-CN" sz="900" spc="150" dirty="0" err="1">
                <a:latin typeface="微软雅黑" panose="020B0503020204020204" pitchFamily="34" charset="-122"/>
                <a:ea typeface="微软雅黑" panose="020B0503020204020204" pitchFamily="34" charset="-122"/>
                <a:cs typeface="Times New Roman" pitchFamily="18" charset="0"/>
              </a:rPr>
              <a:t>k</a:t>
            </a:r>
            <a:r>
              <a:rPr lang="zh-CN" altLang="en-US" sz="1600" spc="150" dirty="0">
                <a:latin typeface="微软雅黑" panose="020B0503020204020204" pitchFamily="34" charset="-122"/>
                <a:ea typeface="微软雅黑" panose="020B0503020204020204" pitchFamily="34" charset="-122"/>
                <a:cs typeface="Times New Roman" pitchFamily="18" charset="0"/>
              </a:rPr>
              <a:t>属于</a:t>
            </a:r>
            <a:r>
              <a:rPr lang="en-US" altLang="zh-CN" i="1" dirty="0">
                <a:latin typeface="Cambria Math" panose="02040503050406030204" pitchFamily="18" charset="0"/>
              </a:rPr>
              <a:t>F</a:t>
            </a:r>
            <a:r>
              <a:rPr lang="en-US" altLang="zh-CN" sz="900" i="1" dirty="0">
                <a:latin typeface="Cambria Math" panose="02040503050406030204" pitchFamily="18" charset="0"/>
              </a:rPr>
              <a:t>i-</a:t>
            </a:r>
            <a:r>
              <a:rPr lang="zh-CN" altLang="en-US" sz="1600" spc="150" dirty="0">
                <a:latin typeface="微软雅黑" panose="020B0503020204020204" pitchFamily="34" charset="-122"/>
                <a:ea typeface="微软雅黑" panose="020B0503020204020204" pitchFamily="34" charset="-122"/>
                <a:cs typeface="Times New Roman" pitchFamily="18" charset="0"/>
              </a:rPr>
              <a:t>，若为</a:t>
            </a:r>
            <a:r>
              <a:rPr lang="en-US" altLang="zh-CN" sz="1600" spc="150" dirty="0">
                <a:latin typeface="微软雅黑" panose="020B0503020204020204" pitchFamily="34" charset="-122"/>
                <a:ea typeface="微软雅黑" panose="020B0503020204020204" pitchFamily="34" charset="-122"/>
                <a:cs typeface="Times New Roman" pitchFamily="18" charset="0"/>
              </a:rPr>
              <a:t>“0”，</a:t>
            </a:r>
            <a:r>
              <a:rPr lang="zh-CN" altLang="en-US" sz="1600" spc="150" dirty="0">
                <a:latin typeface="微软雅黑" panose="020B0503020204020204" pitchFamily="34" charset="-122"/>
                <a:ea typeface="微软雅黑" panose="020B0503020204020204" pitchFamily="34" charset="-122"/>
                <a:cs typeface="Times New Roman" pitchFamily="18" charset="0"/>
              </a:rPr>
              <a:t>则</a:t>
            </a:r>
            <a:r>
              <a:rPr lang="en-US" altLang="zh-CN" i="1" dirty="0" err="1">
                <a:latin typeface="Cambria Math" panose="02040503050406030204" pitchFamily="18" charset="0"/>
              </a:rPr>
              <a:t>b</a:t>
            </a:r>
            <a:r>
              <a:rPr lang="en-US" altLang="zh-CN" sz="900" i="1" dirty="0" err="1">
                <a:latin typeface="Cambria Math" panose="02040503050406030204" pitchFamily="18" charset="0"/>
              </a:rPr>
              <a:t>k</a:t>
            </a:r>
            <a:r>
              <a:rPr lang="zh-CN" altLang="en-US" sz="1600" spc="150" dirty="0">
                <a:latin typeface="微软雅黑" panose="020B0503020204020204" pitchFamily="34" charset="-122"/>
                <a:ea typeface="微软雅黑" panose="020B0503020204020204" pitchFamily="34" charset="-122"/>
                <a:cs typeface="Times New Roman" pitchFamily="18" charset="0"/>
              </a:rPr>
              <a:t>既不属于</a:t>
            </a:r>
            <a:r>
              <a:rPr lang="en-US" altLang="zh-CN" i="1" dirty="0">
                <a:latin typeface="Cambria Math" panose="02040503050406030204" pitchFamily="18" charset="0"/>
              </a:rPr>
              <a:t>F</a:t>
            </a:r>
            <a:r>
              <a:rPr lang="en-US" altLang="zh-CN" sz="900" i="1" dirty="0">
                <a:latin typeface="Cambria Math" panose="02040503050406030204" pitchFamily="18" charset="0"/>
              </a:rPr>
              <a:t>i+</a:t>
            </a:r>
            <a:r>
              <a:rPr lang="zh-CN" altLang="en-US" sz="1600" spc="150" dirty="0">
                <a:latin typeface="微软雅黑" panose="020B0503020204020204" pitchFamily="34" charset="-122"/>
                <a:ea typeface="微软雅黑" panose="020B0503020204020204" pitchFamily="34" charset="-122"/>
                <a:cs typeface="Times New Roman" pitchFamily="18" charset="0"/>
              </a:rPr>
              <a:t>也不属于</a:t>
            </a:r>
            <a:r>
              <a:rPr lang="en-US" altLang="zh-CN" i="1" dirty="0">
                <a:latin typeface="Cambria Math" panose="02040503050406030204" pitchFamily="18" charset="0"/>
              </a:rPr>
              <a:t>F</a:t>
            </a:r>
            <a:r>
              <a:rPr lang="en-US" altLang="zh-CN" sz="900" i="1" dirty="0">
                <a:latin typeface="Cambria Math" panose="02040503050406030204" pitchFamily="18" charset="0"/>
              </a:rPr>
              <a:t>i-</a:t>
            </a:r>
            <a:r>
              <a:rPr lang="en-US" altLang="zh-CN" sz="1600" spc="150" dirty="0">
                <a:latin typeface="微软雅黑" panose="020B0503020204020204" pitchFamily="34" charset="-122"/>
                <a:ea typeface="微软雅黑" panose="020B0503020204020204" pitchFamily="34" charset="-122"/>
                <a:cs typeface="Times New Roman" pitchFamily="18" charset="0"/>
              </a:rPr>
              <a:t>,</a:t>
            </a:r>
            <a:r>
              <a:rPr lang="zh-CN" altLang="en-US" sz="1600" spc="150" dirty="0">
                <a:latin typeface="微软雅黑" panose="020B0503020204020204" pitchFamily="34" charset="-122"/>
                <a:ea typeface="微软雅黑" panose="020B0503020204020204" pitchFamily="34" charset="-122"/>
                <a:cs typeface="Times New Roman" pitchFamily="18" charset="0"/>
              </a:rPr>
              <a:t>即软件中是否包含</a:t>
            </a:r>
            <a:r>
              <a:rPr lang="en-US" altLang="zh-CN" i="1" dirty="0" err="1">
                <a:latin typeface="Cambria Math" panose="02040503050406030204" pitchFamily="18" charset="0"/>
              </a:rPr>
              <a:t>b</a:t>
            </a:r>
            <a:r>
              <a:rPr lang="en-US" altLang="zh-CN" sz="900" i="1" dirty="0" err="1">
                <a:latin typeface="Cambria Math" panose="02040503050406030204" pitchFamily="18" charset="0"/>
              </a:rPr>
              <a:t>k</a:t>
            </a:r>
            <a:r>
              <a:rPr lang="en-US" altLang="zh-CN" sz="900" i="1" dirty="0">
                <a:latin typeface="Cambria Math" panose="02040503050406030204" pitchFamily="18" charset="0"/>
              </a:rPr>
              <a:t> </a:t>
            </a:r>
            <a:r>
              <a:rPr lang="zh-CN" altLang="en-US" sz="1600" spc="150" dirty="0">
                <a:latin typeface="微软雅黑" panose="020B0503020204020204" pitchFamily="34" charset="-122"/>
                <a:ea typeface="微软雅黑" panose="020B0503020204020204" pitchFamily="34" charset="-122"/>
                <a:cs typeface="Times New Roman" pitchFamily="18" charset="0"/>
              </a:rPr>
              <a:t>不会因使用补丁</a:t>
            </a:r>
            <a:r>
              <a:rPr lang="en-US" altLang="zh-CN" i="1" dirty="0">
                <a:latin typeface="Cambria Math" panose="02040503050406030204" pitchFamily="18" charset="0"/>
              </a:rPr>
              <a:t>P</a:t>
            </a:r>
            <a:r>
              <a:rPr lang="en-US" altLang="zh-CN" sz="900" i="1" dirty="0">
                <a:latin typeface="Cambria Math" panose="02040503050406030204" pitchFamily="18" charset="0"/>
              </a:rPr>
              <a:t>i </a:t>
            </a:r>
            <a:r>
              <a:rPr lang="zh-CN" altLang="en-US" sz="1600" spc="150" dirty="0">
                <a:latin typeface="微软雅黑" panose="020B0503020204020204" pitchFamily="34" charset="-122"/>
                <a:ea typeface="微软雅黑" panose="020B0503020204020204" pitchFamily="34" charset="-122"/>
                <a:cs typeface="Times New Roman" pitchFamily="18" charset="0"/>
              </a:rPr>
              <a:t>而改变。</a:t>
            </a:r>
            <a:endParaRPr lang="en-US" altLang="zh-CN" sz="1600" spc="150" dirty="0">
              <a:latin typeface="微软雅黑" panose="020B0503020204020204" pitchFamily="34" charset="-122"/>
              <a:ea typeface="微软雅黑" panose="020B0503020204020204" pitchFamily="34" charset="-122"/>
              <a:cs typeface="Times New Roman" pitchFamily="18" charset="0"/>
            </a:endParaRPr>
          </a:p>
          <a:p>
            <a:pPr>
              <a:lnSpc>
                <a:spcPts val="2600"/>
              </a:lnSpc>
            </a:pPr>
            <a:endParaRPr lang="en-US" altLang="zh-CN" sz="1600" spc="150" dirty="0">
              <a:latin typeface="微软雅黑" panose="020B0503020204020204" pitchFamily="34" charset="-122"/>
              <a:ea typeface="微软雅黑" panose="020B0503020204020204" pitchFamily="34" charset="-122"/>
              <a:cs typeface="Times New Roman" pitchFamily="18" charset="0"/>
            </a:endParaRPr>
          </a:p>
          <a:p>
            <a:pPr>
              <a:lnSpc>
                <a:spcPts val="2600"/>
              </a:lnSpc>
            </a:pPr>
            <a:r>
              <a:rPr lang="zh-CN" altLang="en-US" b="1" dirty="0">
                <a:solidFill>
                  <a:srgbClr val="F77A2D"/>
                </a:solidFill>
                <a:latin typeface="微软雅黑" panose="020B0503020204020204" pitchFamily="34" charset="-122"/>
                <a:ea typeface="微软雅黑" panose="020B0503020204020204" pitchFamily="34" charset="-122"/>
              </a:rPr>
              <a:t>输出格式：</a:t>
            </a:r>
            <a:r>
              <a:rPr lang="zh-CN" altLang="en-US" sz="1600" spc="150" dirty="0">
                <a:latin typeface="微软雅黑" panose="020B0503020204020204" pitchFamily="34" charset="-122"/>
                <a:ea typeface="微软雅黑" panose="020B0503020204020204" pitchFamily="34" charset="-122"/>
                <a:cs typeface="Times New Roman" pitchFamily="18" charset="0"/>
              </a:rPr>
              <a:t>输出一个整数，如果问题有解，输出总耗时，否则输出</a:t>
            </a:r>
            <a:r>
              <a:rPr lang="en-US" altLang="zh-CN" sz="1600" spc="150" dirty="0">
                <a:latin typeface="微软雅黑" panose="020B0503020204020204" pitchFamily="34" charset="-122"/>
                <a:ea typeface="微软雅黑" panose="020B0503020204020204" pitchFamily="34" charset="-122"/>
                <a:cs typeface="Times New Roman" pitchFamily="18" charset="0"/>
              </a:rPr>
              <a:t>0。</a:t>
            </a:r>
          </a:p>
        </p:txBody>
      </p:sp>
    </p:spTree>
    <p:extLst>
      <p:ext uri="{BB962C8B-B14F-4D97-AF65-F5344CB8AC3E}">
        <p14:creationId xmlns:p14="http://schemas.microsoft.com/office/powerpoint/2010/main" val="3885939938"/>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1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835" name="Rectangle 3"/>
          <p:cNvSpPr>
            <a:spLocks noChangeArrowheads="1"/>
          </p:cNvSpPr>
          <p:nvPr/>
        </p:nvSpPr>
        <p:spPr bwMode="auto">
          <a:xfrm>
            <a:off x="0" y="2312075"/>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 name="矩形 6"/>
          <p:cNvSpPr/>
          <p:nvPr/>
        </p:nvSpPr>
        <p:spPr>
          <a:xfrm>
            <a:off x="244920" y="51470"/>
            <a:ext cx="3570208" cy="363176"/>
          </a:xfrm>
          <a:prstGeom prst="rect">
            <a:avLst/>
          </a:prstGeom>
        </p:spPr>
        <p:txBody>
          <a:bodyPr wrap="none">
            <a:spAutoFit/>
          </a:bodyPr>
          <a:lstStyle/>
          <a:p>
            <a:pPr>
              <a:lnSpc>
                <a:spcPct val="80000"/>
              </a:lnSpc>
            </a:pPr>
            <a:r>
              <a:rPr lang="zh-CN" altLang="en-US" sz="2200" b="1" dirty="0">
                <a:solidFill>
                  <a:srgbClr val="FFFFFF"/>
                </a:solidFill>
                <a:latin typeface="微软雅黑" panose="020B0503020204020204" pitchFamily="34" charset="-122"/>
                <a:ea typeface="微软雅黑" panose="020B0503020204020204" pitchFamily="34" charset="-122"/>
              </a:rPr>
              <a:t>计算机问题求解实例（续）</a:t>
            </a:r>
          </a:p>
        </p:txBody>
      </p:sp>
      <p:sp>
        <p:nvSpPr>
          <p:cNvPr id="5" name="内容占位符 2"/>
          <p:cNvSpPr>
            <a:spLocks noGrp="1"/>
          </p:cNvSpPr>
          <p:nvPr>
            <p:ph idx="1"/>
          </p:nvPr>
        </p:nvSpPr>
        <p:spPr>
          <a:xfrm>
            <a:off x="323528" y="627534"/>
            <a:ext cx="7790952" cy="4176464"/>
          </a:xfrm>
        </p:spPr>
        <p:txBody>
          <a:bodyPr>
            <a:noAutofit/>
          </a:bodyPr>
          <a:lstStyle/>
          <a:p>
            <a:pPr algn="just" eaLnBrk="1" hangingPunct="1">
              <a:lnSpc>
                <a:spcPct val="140000"/>
              </a:lnSpc>
              <a:buFont typeface="Wingdings" pitchFamily="2" charset="2"/>
              <a:buChar char="p"/>
            </a:pPr>
            <a:r>
              <a:rPr lang="zh-CN" altLang="en-US" sz="1600" b="1" kern="1200" dirty="0">
                <a:solidFill>
                  <a:srgbClr val="F77A2D"/>
                </a:solidFill>
                <a:latin typeface="微软雅黑" panose="020B0503020204020204" pitchFamily="34" charset="-122"/>
                <a:ea typeface="微软雅黑" panose="020B0503020204020204" pitchFamily="34" charset="-122"/>
              </a:rPr>
              <a:t>构建模型 </a:t>
            </a:r>
            <a:endParaRPr lang="en-US" altLang="zh-CN" sz="1600" b="1" kern="1200" dirty="0">
              <a:solidFill>
                <a:srgbClr val="F77A2D"/>
              </a:solidFill>
              <a:latin typeface="微软雅黑" panose="020B0503020204020204" pitchFamily="34" charset="-122"/>
              <a:ea typeface="微软雅黑" panose="020B0503020204020204" pitchFamily="34" charset="-122"/>
            </a:endParaRPr>
          </a:p>
          <a:p>
            <a:pPr algn="just" eaLnBrk="1" hangingPunct="1">
              <a:lnSpc>
                <a:spcPct val="110000"/>
              </a:lnSpc>
              <a:buFont typeface="Wingdings" pitchFamily="2" charset="2"/>
              <a:buNone/>
            </a:pPr>
            <a:r>
              <a:rPr lang="zh-CN" altLang="en-US" sz="1800" dirty="0"/>
              <a:t>      </a:t>
            </a:r>
            <a:r>
              <a:rPr lang="zh-CN" altLang="en-US" sz="1400" kern="2100" spc="130" dirty="0">
                <a:latin typeface="微软雅黑" panose="020B0503020204020204" pitchFamily="34" charset="-122"/>
                <a:ea typeface="微软雅黑" panose="020B0503020204020204" pitchFamily="34" charset="-122"/>
              </a:rPr>
              <a:t>把</a:t>
            </a:r>
            <a:r>
              <a:rPr lang="en-US" altLang="zh-CN" sz="1400" kern="2100" spc="130" dirty="0">
                <a:latin typeface="微软雅黑" panose="020B0503020204020204" pitchFamily="34" charset="-122"/>
                <a:ea typeface="微软雅黑" panose="020B0503020204020204" pitchFamily="34" charset="-122"/>
              </a:rPr>
              <a:t>n</a:t>
            </a:r>
            <a:r>
              <a:rPr lang="zh-CN" altLang="en-US" sz="1400" kern="2100" spc="130" dirty="0">
                <a:latin typeface="微软雅黑" panose="020B0503020204020204" pitchFamily="34" charset="-122"/>
                <a:ea typeface="微软雅黑" panose="020B0503020204020204" pitchFamily="34" charset="-122"/>
              </a:rPr>
              <a:t>个</a:t>
            </a:r>
            <a:r>
              <a:rPr lang="en-US" altLang="zh-CN" sz="1400" kern="2100" spc="130" dirty="0">
                <a:latin typeface="微软雅黑" panose="020B0503020204020204" pitchFamily="34" charset="-122"/>
                <a:ea typeface="微软雅黑" panose="020B0503020204020204" pitchFamily="34" charset="-122"/>
              </a:rPr>
              <a:t>bug</a:t>
            </a:r>
            <a:r>
              <a:rPr lang="zh-CN" altLang="en-US" sz="1400" kern="2100" spc="130" dirty="0">
                <a:latin typeface="微软雅黑" panose="020B0503020204020204" pitchFamily="34" charset="-122"/>
                <a:ea typeface="微软雅黑" panose="020B0503020204020204" pitchFamily="34" charset="-122"/>
              </a:rPr>
              <a:t>的状态（存在和不存在）的组合用一个</a:t>
            </a:r>
            <a:r>
              <a:rPr lang="en-US" altLang="zh-CN" sz="1400" kern="2100" spc="130" dirty="0">
                <a:latin typeface="微软雅黑" panose="020B0503020204020204" pitchFamily="34" charset="-122"/>
                <a:ea typeface="微软雅黑" panose="020B0503020204020204" pitchFamily="34" charset="-122"/>
              </a:rPr>
              <a:t>0-1</a:t>
            </a:r>
            <a:r>
              <a:rPr lang="zh-CN" altLang="en-US" sz="1400" kern="2100" spc="130" dirty="0">
                <a:latin typeface="微软雅黑" panose="020B0503020204020204" pitchFamily="34" charset="-122"/>
                <a:ea typeface="微软雅黑" panose="020B0503020204020204" pitchFamily="34" charset="-122"/>
              </a:rPr>
              <a:t>字符串（模式串）表示，执行一个补丁本质上就是模式串的转换。模式串做为一个图的顶点，补丁则是边，问题则转换为从全</a:t>
            </a:r>
            <a:r>
              <a:rPr lang="en-US" altLang="zh-CN" sz="1400" kern="2100" spc="130" dirty="0">
                <a:latin typeface="微软雅黑" panose="020B0503020204020204" pitchFamily="34" charset="-122"/>
                <a:ea typeface="微软雅黑" panose="020B0503020204020204" pitchFamily="34" charset="-122"/>
              </a:rPr>
              <a:t>1</a:t>
            </a:r>
            <a:r>
              <a:rPr lang="zh-CN" altLang="en-US" sz="1400" kern="2100" spc="130" dirty="0">
                <a:latin typeface="微软雅黑" panose="020B0503020204020204" pitchFamily="34" charset="-122"/>
                <a:ea typeface="微软雅黑" panose="020B0503020204020204" pitchFamily="34" charset="-122"/>
              </a:rPr>
              <a:t>模式串到全</a:t>
            </a:r>
            <a:r>
              <a:rPr lang="en-US" altLang="zh-CN" sz="1400" kern="2100" spc="130" dirty="0">
                <a:latin typeface="微软雅黑" panose="020B0503020204020204" pitchFamily="34" charset="-122"/>
                <a:ea typeface="微软雅黑" panose="020B0503020204020204" pitchFamily="34" charset="-122"/>
              </a:rPr>
              <a:t>0</a:t>
            </a:r>
            <a:r>
              <a:rPr lang="zh-CN" altLang="en-US" sz="1400" kern="2100" spc="130" dirty="0">
                <a:latin typeface="微软雅黑" panose="020B0503020204020204" pitchFamily="34" charset="-122"/>
                <a:ea typeface="微软雅黑" panose="020B0503020204020204" pitchFamily="34" charset="-122"/>
              </a:rPr>
              <a:t>模式串的转换。</a:t>
            </a:r>
            <a:endParaRPr lang="en-US" altLang="zh-CN" sz="1400" kern="2100" spc="130" dirty="0">
              <a:latin typeface="微软雅黑" panose="020B0503020204020204" pitchFamily="34" charset="-122"/>
              <a:ea typeface="微软雅黑" panose="020B0503020204020204" pitchFamily="34" charset="-122"/>
            </a:endParaRPr>
          </a:p>
          <a:p>
            <a:pPr algn="just" eaLnBrk="1" hangingPunct="1">
              <a:lnSpc>
                <a:spcPct val="110000"/>
              </a:lnSpc>
              <a:buFont typeface="Wingdings" pitchFamily="2" charset="2"/>
              <a:buNone/>
            </a:pPr>
            <a:endParaRPr lang="en-US" altLang="zh-CN" sz="1400" kern="2100" spc="130" dirty="0">
              <a:latin typeface="微软雅黑" panose="020B0503020204020204" pitchFamily="34" charset="-122"/>
              <a:ea typeface="微软雅黑" panose="020B0503020204020204" pitchFamily="34" charset="-122"/>
            </a:endParaRPr>
          </a:p>
          <a:p>
            <a:pPr algn="just">
              <a:lnSpc>
                <a:spcPct val="140000"/>
              </a:lnSpc>
              <a:buFont typeface="Wingdings" pitchFamily="2" charset="2"/>
              <a:buChar char="p"/>
            </a:pPr>
            <a:r>
              <a:rPr lang="zh-CN" altLang="en-US" sz="1600" b="1" kern="1200" dirty="0">
                <a:solidFill>
                  <a:srgbClr val="F77A2D"/>
                </a:solidFill>
                <a:latin typeface="微软雅黑" panose="020B0503020204020204" pitchFamily="34" charset="-122"/>
                <a:ea typeface="微软雅黑" panose="020B0503020204020204" pitchFamily="34" charset="-122"/>
              </a:rPr>
              <a:t>设计最短路径算法</a:t>
            </a:r>
            <a:endParaRPr lang="en-US" altLang="zh-CN" sz="1600" b="1" kern="1200" dirty="0">
              <a:solidFill>
                <a:srgbClr val="F77A2D"/>
              </a:solidFill>
              <a:latin typeface="微软雅黑" panose="020B0503020204020204" pitchFamily="34" charset="-122"/>
              <a:ea typeface="微软雅黑" panose="020B0503020204020204" pitchFamily="34" charset="-122"/>
            </a:endParaRPr>
          </a:p>
          <a:p>
            <a:pPr algn="just">
              <a:lnSpc>
                <a:spcPct val="110000"/>
              </a:lnSpc>
              <a:buNone/>
            </a:pPr>
            <a:r>
              <a:rPr lang="zh-CN" altLang="en-US" sz="1800" dirty="0"/>
              <a:t>     </a:t>
            </a:r>
            <a:r>
              <a:rPr lang="en-US" altLang="zh-CN" sz="1400" kern="2100" spc="130" dirty="0" err="1">
                <a:latin typeface="微软雅黑" panose="020B0503020204020204" pitchFamily="34" charset="-122"/>
                <a:ea typeface="微软雅黑" panose="020B0503020204020204" pitchFamily="34" charset="-122"/>
              </a:rPr>
              <a:t>Dijkstra</a:t>
            </a:r>
            <a:r>
              <a:rPr lang="zh-CN" altLang="en-US" sz="1400" kern="2100" spc="130" dirty="0">
                <a:latin typeface="微软雅黑" panose="020B0503020204020204" pitchFamily="34" charset="-122"/>
                <a:ea typeface="微软雅黑" panose="020B0503020204020204" pitchFamily="34" charset="-122"/>
              </a:rPr>
              <a:t>最短路径算法求解</a:t>
            </a:r>
            <a:endParaRPr lang="en-US" altLang="zh-CN" sz="1400" kern="2100" spc="130" dirty="0">
              <a:latin typeface="微软雅黑" panose="020B0503020204020204" pitchFamily="34" charset="-122"/>
              <a:ea typeface="微软雅黑" panose="020B0503020204020204" pitchFamily="34" charset="-122"/>
            </a:endParaRPr>
          </a:p>
          <a:p>
            <a:pPr algn="just">
              <a:lnSpc>
                <a:spcPct val="110000"/>
              </a:lnSpc>
              <a:buNone/>
            </a:pPr>
            <a:endParaRPr lang="en-US" altLang="zh-CN" sz="1600" dirty="0">
              <a:latin typeface="楷体" panose="02010609060101010101" pitchFamily="49" charset="-122"/>
              <a:ea typeface="楷体" panose="02010609060101010101" pitchFamily="49" charset="-122"/>
              <a:cs typeface="Times New Roman" pitchFamily="18" charset="0"/>
            </a:endParaRPr>
          </a:p>
          <a:p>
            <a:pPr algn="just">
              <a:lnSpc>
                <a:spcPct val="140000"/>
              </a:lnSpc>
              <a:buFont typeface="Wingdings" pitchFamily="2" charset="2"/>
              <a:buChar char="p"/>
            </a:pPr>
            <a:r>
              <a:rPr lang="zh-CN" altLang="en-US" sz="1600" b="1" kern="1200" dirty="0">
                <a:solidFill>
                  <a:srgbClr val="F77A2D"/>
                </a:solidFill>
                <a:latin typeface="微软雅黑" panose="020B0503020204020204" pitchFamily="34" charset="-122"/>
                <a:ea typeface="微软雅黑" panose="020B0503020204020204" pitchFamily="34" charset="-122"/>
              </a:rPr>
              <a:t>编程实现</a:t>
            </a:r>
            <a:endParaRPr lang="en-US" altLang="zh-CN" sz="1600" b="1" kern="1200" dirty="0">
              <a:solidFill>
                <a:srgbClr val="F77A2D"/>
              </a:solidFill>
              <a:latin typeface="微软雅黑" panose="020B0503020204020204" pitchFamily="34" charset="-122"/>
              <a:ea typeface="微软雅黑" panose="020B0503020204020204" pitchFamily="34" charset="-122"/>
            </a:endParaRPr>
          </a:p>
          <a:p>
            <a:pPr algn="just">
              <a:lnSpc>
                <a:spcPct val="140000"/>
              </a:lnSpc>
              <a:buFont typeface="Wingdings" pitchFamily="2" charset="2"/>
              <a:buChar char="p"/>
            </a:pPr>
            <a:endParaRPr lang="en-US" altLang="zh-CN" sz="1800" b="1" dirty="0"/>
          </a:p>
          <a:p>
            <a:pPr algn="just">
              <a:lnSpc>
                <a:spcPct val="140000"/>
              </a:lnSpc>
              <a:buFont typeface="Wingdings" pitchFamily="2" charset="2"/>
              <a:buChar char="p"/>
            </a:pPr>
            <a:r>
              <a:rPr lang="zh-CN" altLang="en-US" sz="1600" b="1" kern="1200" dirty="0">
                <a:solidFill>
                  <a:srgbClr val="F77A2D"/>
                </a:solidFill>
                <a:latin typeface="微软雅黑" panose="020B0503020204020204" pitchFamily="34" charset="-122"/>
                <a:ea typeface="微软雅黑" panose="020B0503020204020204" pitchFamily="34" charset="-122"/>
              </a:rPr>
              <a:t>测试</a:t>
            </a:r>
          </a:p>
        </p:txBody>
      </p:sp>
      <p:grpSp>
        <p:nvGrpSpPr>
          <p:cNvPr id="36" name="组 35"/>
          <p:cNvGrpSpPr/>
          <p:nvPr/>
        </p:nvGrpSpPr>
        <p:grpSpPr>
          <a:xfrm>
            <a:off x="5652120" y="2067694"/>
            <a:ext cx="1816898" cy="2385200"/>
            <a:chOff x="6084168" y="1850825"/>
            <a:chExt cx="1816898" cy="2385200"/>
          </a:xfrm>
        </p:grpSpPr>
        <p:sp>
          <p:nvSpPr>
            <p:cNvPr id="3" name="椭圆 2"/>
            <p:cNvSpPr/>
            <p:nvPr/>
          </p:nvSpPr>
          <p:spPr>
            <a:xfrm>
              <a:off x="6496852" y="1897626"/>
              <a:ext cx="288032" cy="288032"/>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p:nvSpPr>
          <p:spPr>
            <a:xfrm>
              <a:off x="6909792" y="2643758"/>
              <a:ext cx="288032" cy="28803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p:nvSpPr>
          <p:spPr>
            <a:xfrm>
              <a:off x="7366241" y="3251878"/>
              <a:ext cx="288032" cy="28803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p:nvSpPr>
          <p:spPr>
            <a:xfrm>
              <a:off x="7613034" y="2352725"/>
              <a:ext cx="288032" cy="28803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p:nvSpPr>
          <p:spPr>
            <a:xfrm>
              <a:off x="6084168" y="2931790"/>
              <a:ext cx="288032" cy="28803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p:nvSpPr>
          <p:spPr>
            <a:xfrm>
              <a:off x="7053808" y="3947993"/>
              <a:ext cx="288032" cy="28803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 name="直线箭头连接符 5"/>
            <p:cNvCxnSpPr/>
            <p:nvPr/>
          </p:nvCxnSpPr>
          <p:spPr>
            <a:xfrm>
              <a:off x="6784884" y="2145152"/>
              <a:ext cx="828150" cy="2825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p:cNvCxnSpPr>
              <a:endCxn id="11" idx="0"/>
            </p:cNvCxnSpPr>
            <p:nvPr/>
          </p:nvCxnSpPr>
          <p:spPr>
            <a:xfrm flipH="1">
              <a:off x="6228184" y="2170784"/>
              <a:ext cx="303681" cy="7610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p:cNvCxnSpPr>
              <a:endCxn id="8" idx="0"/>
            </p:cNvCxnSpPr>
            <p:nvPr/>
          </p:nvCxnSpPr>
          <p:spPr>
            <a:xfrm>
              <a:off x="6697513" y="2196907"/>
              <a:ext cx="356295" cy="44685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p:cNvCxnSpPr>
              <a:endCxn id="9" idx="7"/>
            </p:cNvCxnSpPr>
            <p:nvPr/>
          </p:nvCxnSpPr>
          <p:spPr>
            <a:xfrm flipH="1">
              <a:off x="7612092" y="2632104"/>
              <a:ext cx="144958" cy="6619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endCxn id="12" idx="1"/>
            </p:cNvCxnSpPr>
            <p:nvPr/>
          </p:nvCxnSpPr>
          <p:spPr>
            <a:xfrm>
              <a:off x="6258949" y="3202444"/>
              <a:ext cx="837040" cy="78773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a:endCxn id="12" idx="0"/>
            </p:cNvCxnSpPr>
            <p:nvPr/>
          </p:nvCxnSpPr>
          <p:spPr>
            <a:xfrm>
              <a:off x="7066078" y="2927157"/>
              <a:ext cx="131746" cy="102083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p:cNvCxnSpPr/>
            <p:nvPr/>
          </p:nvCxnSpPr>
          <p:spPr>
            <a:xfrm flipH="1">
              <a:off x="7341840" y="3582283"/>
              <a:ext cx="154291" cy="40789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p:cNvCxnSpPr>
              <a:stCxn id="8" idx="5"/>
              <a:endCxn id="9" idx="1"/>
            </p:cNvCxnSpPr>
            <p:nvPr/>
          </p:nvCxnSpPr>
          <p:spPr>
            <a:xfrm>
              <a:off x="7155643" y="2889609"/>
              <a:ext cx="252779" cy="40445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p:cNvCxnSpPr>
              <a:endCxn id="11" idx="6"/>
            </p:cNvCxnSpPr>
            <p:nvPr/>
          </p:nvCxnSpPr>
          <p:spPr>
            <a:xfrm flipH="1">
              <a:off x="6372200" y="2907486"/>
              <a:ext cx="558284" cy="16832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6759211" y="1850825"/>
              <a:ext cx="700833" cy="246221"/>
            </a:xfrm>
            <a:prstGeom prst="rect">
              <a:avLst/>
            </a:prstGeom>
            <a:noFill/>
          </p:spPr>
          <p:txBody>
            <a:bodyPr wrap="none" rtlCol="0">
              <a:spAutoFit/>
            </a:bodyPr>
            <a:lstStyle/>
            <a:p>
              <a:r>
                <a:rPr kumimoji="1" lang="en-US" altLang="zh-CN" sz="1000" dirty="0"/>
                <a:t>[1,1,</a:t>
              </a:r>
              <a:r>
                <a:rPr kumimoji="1" lang="mr-IN" altLang="zh-CN" sz="1000" dirty="0"/>
                <a:t>…</a:t>
              </a:r>
              <a:r>
                <a:rPr kumimoji="1" lang="en-US" altLang="zh-CN" sz="1000" dirty="0"/>
                <a:t>,1]</a:t>
              </a:r>
              <a:endParaRPr kumimoji="1" lang="zh-CN" altLang="en-US" sz="1000" dirty="0"/>
            </a:p>
          </p:txBody>
        </p:sp>
        <p:sp>
          <p:nvSpPr>
            <p:cNvPr id="37" name="文本框 36"/>
            <p:cNvSpPr txBox="1"/>
            <p:nvPr/>
          </p:nvSpPr>
          <p:spPr>
            <a:xfrm>
              <a:off x="6319439" y="3939902"/>
              <a:ext cx="700833" cy="246221"/>
            </a:xfrm>
            <a:prstGeom prst="rect">
              <a:avLst/>
            </a:prstGeom>
            <a:noFill/>
          </p:spPr>
          <p:txBody>
            <a:bodyPr wrap="none" rtlCol="0">
              <a:spAutoFit/>
            </a:bodyPr>
            <a:lstStyle/>
            <a:p>
              <a:r>
                <a:rPr kumimoji="1" lang="en-US" altLang="zh-CN" sz="1000" dirty="0"/>
                <a:t>[0,0,</a:t>
              </a:r>
              <a:r>
                <a:rPr kumimoji="1" lang="mr-IN" altLang="zh-CN" sz="1000" dirty="0"/>
                <a:t>…</a:t>
              </a:r>
              <a:r>
                <a:rPr kumimoji="1" lang="en-US" altLang="zh-CN" sz="1000" dirty="0"/>
                <a:t>,0]</a:t>
              </a:r>
              <a:endParaRPr kumimoji="1" lang="zh-CN" altLang="en-US" sz="1000" dirty="0"/>
            </a:p>
          </p:txBody>
        </p:sp>
      </p:grpSp>
    </p:spTree>
    <p:extLst>
      <p:ext uri="{BB962C8B-B14F-4D97-AF65-F5344CB8AC3E}">
        <p14:creationId xmlns:p14="http://schemas.microsoft.com/office/powerpoint/2010/main" val="3573839164"/>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circle(in)">
                                      <p:cBhvr>
                                        <p:cTn id="19" dur="2000"/>
                                        <p:tgtEl>
                                          <p:spTgt spid="36"/>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anim calcmode="lin" valueType="num">
                                      <p:cBhvr additive="base">
                                        <p:cTn id="24"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5">
                                            <p:txEl>
                                              <p:pRg st="4" end="4"/>
                                            </p:txEl>
                                          </p:spTgt>
                                        </p:tgtEl>
                                        <p:attrNameLst>
                                          <p:attrName>style.visibility</p:attrName>
                                        </p:attrNameLst>
                                      </p:cBhvr>
                                      <p:to>
                                        <p:strVal val="visible"/>
                                      </p:to>
                                    </p:set>
                                    <p:anim calcmode="lin" valueType="num">
                                      <p:cBhvr additive="base">
                                        <p:cTn id="30"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5">
                                            <p:txEl>
                                              <p:pRg st="6" end="6"/>
                                            </p:txEl>
                                          </p:spTgt>
                                        </p:tgtEl>
                                        <p:attrNameLst>
                                          <p:attrName>style.visibility</p:attrName>
                                        </p:attrNameLst>
                                      </p:cBhvr>
                                      <p:to>
                                        <p:strVal val="visible"/>
                                      </p:to>
                                    </p:set>
                                    <p:anim calcmode="lin" valueType="num">
                                      <p:cBhvr additive="base">
                                        <p:cTn id="36"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 calcmode="lin" valueType="num">
                                      <p:cBhvr additive="base">
                                        <p:cTn id="42"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BC6490C-E703-714E-A39B-F2250628BC7D}"/>
              </a:ext>
            </a:extLst>
          </p:cNvPr>
          <p:cNvSpPr/>
          <p:nvPr/>
        </p:nvSpPr>
        <p:spPr>
          <a:xfrm>
            <a:off x="244920" y="51470"/>
            <a:ext cx="748923" cy="363176"/>
          </a:xfrm>
          <a:prstGeom prst="rect">
            <a:avLst/>
          </a:prstGeom>
        </p:spPr>
        <p:txBody>
          <a:bodyPr wrap="none">
            <a:spAutoFit/>
          </a:bodyPr>
          <a:lstStyle/>
          <a:p>
            <a:pPr>
              <a:lnSpc>
                <a:spcPct val="80000"/>
              </a:lnSpc>
            </a:pPr>
            <a:r>
              <a:rPr lang="zh-CN" altLang="en-US" sz="2200" b="1" dirty="0">
                <a:solidFill>
                  <a:srgbClr val="FFFFFF"/>
                </a:solidFill>
                <a:latin typeface="微软雅黑" panose="020B0503020204020204" pitchFamily="34" charset="-122"/>
                <a:ea typeface="微软雅黑" panose="020B0503020204020204" pitchFamily="34" charset="-122"/>
              </a:rPr>
              <a:t>花絮</a:t>
            </a:r>
          </a:p>
        </p:txBody>
      </p:sp>
      <p:pic>
        <p:nvPicPr>
          <p:cNvPr id="6" name="图片 5">
            <a:extLst>
              <a:ext uri="{FF2B5EF4-FFF2-40B4-BE49-F238E27FC236}">
                <a16:creationId xmlns:a16="http://schemas.microsoft.com/office/drawing/2014/main" id="{245C78A7-D308-234A-BAB6-EE579A13855C}"/>
              </a:ext>
            </a:extLst>
          </p:cNvPr>
          <p:cNvPicPr>
            <a:picLocks noChangeAspect="1"/>
          </p:cNvPicPr>
          <p:nvPr/>
        </p:nvPicPr>
        <p:blipFill>
          <a:blip r:embed="rId2"/>
          <a:stretch>
            <a:fillRect/>
          </a:stretch>
        </p:blipFill>
        <p:spPr>
          <a:xfrm>
            <a:off x="395536" y="504056"/>
            <a:ext cx="2840534" cy="4515966"/>
          </a:xfrm>
          <a:prstGeom prst="rect">
            <a:avLst/>
          </a:prstGeom>
        </p:spPr>
      </p:pic>
      <p:pic>
        <p:nvPicPr>
          <p:cNvPr id="7" name="Picture 2" descr="C:\Users\Qingyong\AppData\Local\Microsoft\Windows\Temporary Internet Files\Content.IE5\XD1EWVUM\MC900441870[1].wmf">
            <a:extLst>
              <a:ext uri="{FF2B5EF4-FFF2-40B4-BE49-F238E27FC236}">
                <a16:creationId xmlns:a16="http://schemas.microsoft.com/office/drawing/2014/main" id="{6A1264E7-D465-7844-8C25-AC84B77A5D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187" y="1073125"/>
            <a:ext cx="3672261" cy="367226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2">
            <a:extLst>
              <a:ext uri="{FF2B5EF4-FFF2-40B4-BE49-F238E27FC236}">
                <a16:creationId xmlns:a16="http://schemas.microsoft.com/office/drawing/2014/main" id="{51DDCDAC-5E6A-2049-B409-2E9E5E72F6E2}"/>
              </a:ext>
            </a:extLst>
          </p:cNvPr>
          <p:cNvSpPr txBox="1"/>
          <p:nvPr/>
        </p:nvSpPr>
        <p:spPr>
          <a:xfrm>
            <a:off x="3707904" y="3928911"/>
            <a:ext cx="3679212" cy="830997"/>
          </a:xfrm>
          <a:prstGeom prst="rect">
            <a:avLst/>
          </a:prstGeom>
          <a:solidFill>
            <a:schemeClr val="accent2">
              <a:lumMod val="60000"/>
              <a:lumOff val="40000"/>
            </a:schemeClr>
          </a:solidFill>
          <a:ln w="28575">
            <a:solidFill>
              <a:schemeClr val="tx1"/>
            </a:solidFill>
          </a:ln>
        </p:spPr>
        <p:txBody>
          <a:bodyPr wrap="none" rtlCol="0">
            <a:spAutoFit/>
          </a:bodyPr>
          <a:lstStyle/>
          <a:p>
            <a:pPr marL="285750" indent="-285750">
              <a:buFont typeface="Wingdings" panose="05000000000000000000" pitchFamily="2" charset="2"/>
              <a:buChar char="Ø"/>
            </a:pPr>
            <a:r>
              <a:rPr lang="zh-CN" altLang="en-US" sz="1600" b="1" dirty="0">
                <a:latin typeface="+mn-ea"/>
              </a:rPr>
              <a:t>专业基础：算法思维，代码能力</a:t>
            </a:r>
            <a:endParaRPr lang="en-US" altLang="zh-CN" sz="1600" b="1" dirty="0">
              <a:latin typeface="+mn-ea"/>
            </a:endParaRPr>
          </a:p>
          <a:p>
            <a:pPr marL="285750" indent="-285750">
              <a:buFont typeface="Wingdings" panose="05000000000000000000" pitchFamily="2" charset="2"/>
              <a:buChar char="Ø"/>
            </a:pPr>
            <a:r>
              <a:rPr lang="zh-CN" altLang="en-US" sz="1600" b="1" dirty="0">
                <a:latin typeface="+mn-ea"/>
              </a:rPr>
              <a:t>数学基础：线性代数、优化和统计</a:t>
            </a:r>
            <a:endParaRPr lang="en-US" altLang="zh-CN" sz="1600" b="1" dirty="0">
              <a:latin typeface="+mn-ea"/>
            </a:endParaRPr>
          </a:p>
          <a:p>
            <a:pPr marL="285750" indent="-285750">
              <a:buFont typeface="Wingdings" panose="05000000000000000000" pitchFamily="2" charset="2"/>
              <a:buChar char="Ø"/>
            </a:pPr>
            <a:r>
              <a:rPr lang="zh-CN" altLang="en-US" sz="1600" b="1" dirty="0">
                <a:latin typeface="+mn-ea"/>
              </a:rPr>
              <a:t>语言基础：中</a:t>
            </a:r>
            <a:r>
              <a:rPr lang="en-US" altLang="zh-CN" sz="1600" b="1" dirty="0">
                <a:latin typeface="+mn-ea"/>
              </a:rPr>
              <a:t>/</a:t>
            </a:r>
            <a:r>
              <a:rPr lang="zh-CN" altLang="en-US" sz="1600" b="1" dirty="0">
                <a:latin typeface="+mn-ea"/>
              </a:rPr>
              <a:t>英文阅读、写作能力</a:t>
            </a:r>
          </a:p>
        </p:txBody>
      </p:sp>
      <p:sp>
        <p:nvSpPr>
          <p:cNvPr id="9" name="TextBox 4">
            <a:extLst>
              <a:ext uri="{FF2B5EF4-FFF2-40B4-BE49-F238E27FC236}">
                <a16:creationId xmlns:a16="http://schemas.microsoft.com/office/drawing/2014/main" id="{C4B2A091-FAF1-4445-8614-17C862C3101E}"/>
              </a:ext>
            </a:extLst>
          </p:cNvPr>
          <p:cNvSpPr txBox="1"/>
          <p:nvPr/>
        </p:nvSpPr>
        <p:spPr>
          <a:xfrm>
            <a:off x="5041260" y="2460833"/>
            <a:ext cx="1402948" cy="830997"/>
          </a:xfrm>
          <a:prstGeom prst="rect">
            <a:avLst/>
          </a:prstGeom>
          <a:solidFill>
            <a:srgbClr val="92D050"/>
          </a:solidFill>
          <a:ln w="28575">
            <a:solidFill>
              <a:schemeClr val="tx1"/>
            </a:solidFill>
          </a:ln>
        </p:spPr>
        <p:txBody>
          <a:bodyPr wrap="square" rtlCol="0">
            <a:spAutoFit/>
          </a:bodyPr>
          <a:lstStyle/>
          <a:p>
            <a:pPr marL="285750" indent="-285750">
              <a:buFont typeface="Wingdings" panose="05000000000000000000" pitchFamily="2" charset="2"/>
              <a:buChar char="Ø"/>
            </a:pPr>
            <a:r>
              <a:rPr lang="zh-CN" altLang="en-US" sz="1600" b="1" dirty="0">
                <a:latin typeface="+mn-ea"/>
              </a:rPr>
              <a:t>机器学习</a:t>
            </a:r>
            <a:endParaRPr lang="en-US" altLang="zh-CN" sz="1600" b="1" dirty="0">
              <a:latin typeface="+mn-ea"/>
            </a:endParaRPr>
          </a:p>
          <a:p>
            <a:pPr marL="285750" indent="-285750">
              <a:buFont typeface="Wingdings" panose="05000000000000000000" pitchFamily="2" charset="2"/>
              <a:buChar char="Ø"/>
            </a:pPr>
            <a:r>
              <a:rPr lang="zh-CN" altLang="en-US" sz="1600" b="1" dirty="0">
                <a:latin typeface="+mn-ea"/>
              </a:rPr>
              <a:t>模式识别</a:t>
            </a:r>
            <a:endParaRPr lang="en-US" altLang="zh-CN" sz="1600" b="1" dirty="0">
              <a:latin typeface="+mn-ea"/>
            </a:endParaRPr>
          </a:p>
          <a:p>
            <a:pPr marL="285750" indent="-285750">
              <a:buFont typeface="Wingdings" panose="05000000000000000000" pitchFamily="2" charset="2"/>
              <a:buChar char="Ø"/>
            </a:pPr>
            <a:r>
              <a:rPr lang="zh-CN" altLang="en-US" sz="1600" b="1" dirty="0">
                <a:latin typeface="+mn-ea"/>
              </a:rPr>
              <a:t>图像处理</a:t>
            </a:r>
          </a:p>
        </p:txBody>
      </p:sp>
      <p:sp>
        <p:nvSpPr>
          <p:cNvPr id="10" name="TextBox 5">
            <a:extLst>
              <a:ext uri="{FF2B5EF4-FFF2-40B4-BE49-F238E27FC236}">
                <a16:creationId xmlns:a16="http://schemas.microsoft.com/office/drawing/2014/main" id="{5AC08931-0D36-3D48-9C37-88F3B174308B}"/>
              </a:ext>
            </a:extLst>
          </p:cNvPr>
          <p:cNvSpPr txBox="1"/>
          <p:nvPr/>
        </p:nvSpPr>
        <p:spPr>
          <a:xfrm>
            <a:off x="6109092" y="483518"/>
            <a:ext cx="2658100" cy="830997"/>
          </a:xfrm>
          <a:prstGeom prst="rect">
            <a:avLst/>
          </a:prstGeom>
          <a:solidFill>
            <a:schemeClr val="tx2">
              <a:lumMod val="40000"/>
              <a:lumOff val="60000"/>
            </a:schemeClr>
          </a:solidFill>
          <a:ln w="28575">
            <a:solidFill>
              <a:schemeClr val="tx1"/>
            </a:solidFill>
          </a:ln>
        </p:spPr>
        <p:txBody>
          <a:bodyPr wrap="none" rtlCol="0">
            <a:spAutoFit/>
          </a:bodyPr>
          <a:lstStyle/>
          <a:p>
            <a:pPr marL="285750" indent="-285750">
              <a:buFont typeface="Wingdings" panose="05000000000000000000" pitchFamily="2" charset="2"/>
              <a:buChar char="Ø"/>
            </a:pPr>
            <a:r>
              <a:rPr lang="en-US" altLang="zh-CN" sz="1600" b="1" dirty="0">
                <a:latin typeface="+mn-ea"/>
              </a:rPr>
              <a:t>CNN</a:t>
            </a:r>
            <a:r>
              <a:rPr lang="zh-CN" altLang="en-US" sz="1600" b="1" dirty="0">
                <a:latin typeface="+mn-ea"/>
              </a:rPr>
              <a:t>，</a:t>
            </a:r>
            <a:r>
              <a:rPr lang="en-US" altLang="zh-CN" sz="1600" b="1" dirty="0">
                <a:latin typeface="+mn-ea"/>
              </a:rPr>
              <a:t>RNN</a:t>
            </a:r>
            <a:r>
              <a:rPr lang="zh-CN" altLang="en-US" sz="1600" b="1" dirty="0">
                <a:latin typeface="+mn-ea"/>
              </a:rPr>
              <a:t>，</a:t>
            </a:r>
            <a:r>
              <a:rPr lang="en-US" altLang="zh-CN" sz="1600" b="1" dirty="0">
                <a:latin typeface="+mn-ea"/>
              </a:rPr>
              <a:t>GAN</a:t>
            </a:r>
          </a:p>
          <a:p>
            <a:pPr marL="285750" indent="-285750">
              <a:buFont typeface="Wingdings" panose="05000000000000000000" pitchFamily="2" charset="2"/>
              <a:buChar char="Ø"/>
            </a:pPr>
            <a:r>
              <a:rPr lang="en-US" altLang="zh-CN" sz="1600" b="1" dirty="0">
                <a:latin typeface="+mn-ea"/>
              </a:rPr>
              <a:t>SVM</a:t>
            </a:r>
            <a:r>
              <a:rPr lang="zh-CN" altLang="en-US" sz="1600" b="1" dirty="0">
                <a:latin typeface="+mn-ea"/>
              </a:rPr>
              <a:t>，</a:t>
            </a:r>
            <a:r>
              <a:rPr lang="en-US" altLang="zh-CN" sz="1600" b="1" dirty="0">
                <a:latin typeface="+mn-ea"/>
              </a:rPr>
              <a:t>GBDT</a:t>
            </a:r>
            <a:r>
              <a:rPr lang="zh-CN" altLang="en-US" sz="1600" b="1" dirty="0">
                <a:latin typeface="+mn-ea"/>
              </a:rPr>
              <a:t>，</a:t>
            </a:r>
            <a:r>
              <a:rPr lang="en-US" altLang="zh-CN" sz="1600" b="1" dirty="0" err="1">
                <a:latin typeface="+mn-ea"/>
              </a:rPr>
              <a:t>XGBoosting</a:t>
            </a:r>
            <a:endParaRPr lang="en-US" altLang="zh-CN" sz="1600" b="1" dirty="0">
              <a:latin typeface="+mn-ea"/>
            </a:endParaRPr>
          </a:p>
          <a:p>
            <a:pPr marL="285750" indent="-285750">
              <a:buFont typeface="Wingdings" panose="05000000000000000000" pitchFamily="2" charset="2"/>
              <a:buChar char="Ø"/>
            </a:pPr>
            <a:r>
              <a:rPr lang="en-US" altLang="zh-CN" sz="1600" b="1" dirty="0">
                <a:latin typeface="+mn-ea"/>
              </a:rPr>
              <a:t>SVD</a:t>
            </a:r>
            <a:r>
              <a:rPr lang="zh-CN" altLang="en-US" sz="1600" b="1" dirty="0">
                <a:latin typeface="+mn-ea"/>
              </a:rPr>
              <a:t>，</a:t>
            </a:r>
            <a:r>
              <a:rPr lang="en-US" altLang="zh-CN" sz="1600" b="1" dirty="0">
                <a:latin typeface="+mn-ea"/>
              </a:rPr>
              <a:t>PCA</a:t>
            </a:r>
            <a:r>
              <a:rPr lang="zh-CN" altLang="en-US" sz="1600" b="1" dirty="0">
                <a:latin typeface="+mn-ea"/>
              </a:rPr>
              <a:t>，</a:t>
            </a:r>
            <a:r>
              <a:rPr lang="en-US" altLang="zh-CN" sz="1600" b="1" dirty="0">
                <a:latin typeface="+mn-ea"/>
              </a:rPr>
              <a:t>ICA</a:t>
            </a:r>
            <a:r>
              <a:rPr lang="zh-CN" altLang="en-US" sz="1600" b="1" dirty="0">
                <a:latin typeface="+mn-ea"/>
              </a:rPr>
              <a:t>，</a:t>
            </a:r>
            <a:r>
              <a:rPr lang="en-US" altLang="zh-CN" sz="1600" b="1" dirty="0">
                <a:latin typeface="+mn-ea"/>
              </a:rPr>
              <a:t>NMF</a:t>
            </a:r>
            <a:endParaRPr lang="zh-CN" altLang="en-US" sz="1600" b="1" dirty="0">
              <a:latin typeface="+mn-ea"/>
            </a:endParaRPr>
          </a:p>
        </p:txBody>
      </p:sp>
    </p:spTree>
    <p:extLst>
      <p:ext uri="{BB962C8B-B14F-4D97-AF65-F5344CB8AC3E}">
        <p14:creationId xmlns:p14="http://schemas.microsoft.com/office/powerpoint/2010/main" val="4164546938"/>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circle(in)">
                                      <p:cBhvr>
                                        <p:cTn id="14" dur="20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44920" y="41982"/>
            <a:ext cx="1595309" cy="330160"/>
          </a:xfrm>
          <a:prstGeom prst="rect">
            <a:avLst/>
          </a:prstGeom>
        </p:spPr>
        <p:txBody>
          <a:bodyPr wrap="none">
            <a:spAutoFit/>
          </a:bodyPr>
          <a:lstStyle/>
          <a:p>
            <a:pPr>
              <a:lnSpc>
                <a:spcPct val="80000"/>
              </a:lnSpc>
            </a:pPr>
            <a:r>
              <a:rPr lang="zh-CN" altLang="en-US" sz="2200" b="1" dirty="0">
                <a:solidFill>
                  <a:srgbClr val="FFFFFF"/>
                </a:solidFill>
                <a:latin typeface="微软雅黑" panose="020B0503020204020204" pitchFamily="34" charset="-122"/>
                <a:ea typeface="微软雅黑" panose="020B0503020204020204" pitchFamily="34" charset="-122"/>
              </a:rPr>
              <a:t>什么是算法</a:t>
            </a:r>
          </a:p>
        </p:txBody>
      </p:sp>
      <p:pic>
        <p:nvPicPr>
          <p:cNvPr id="4" name="图片 3"/>
          <p:cNvPicPr>
            <a:picLocks noChangeAspect="1"/>
          </p:cNvPicPr>
          <p:nvPr/>
        </p:nvPicPr>
        <p:blipFill>
          <a:blip r:embed="rId3"/>
          <a:stretch>
            <a:fillRect/>
          </a:stretch>
        </p:blipFill>
        <p:spPr>
          <a:xfrm>
            <a:off x="323528" y="517633"/>
            <a:ext cx="6192688" cy="4358373"/>
          </a:xfrm>
          <a:prstGeom prst="rect">
            <a:avLst/>
          </a:prstGeom>
        </p:spPr>
      </p:pic>
      <p:pic>
        <p:nvPicPr>
          <p:cNvPr id="2" name="图片 1"/>
          <p:cNvPicPr>
            <a:picLocks noChangeAspect="1"/>
          </p:cNvPicPr>
          <p:nvPr/>
        </p:nvPicPr>
        <p:blipFill>
          <a:blip r:embed="rId4"/>
          <a:stretch>
            <a:fillRect/>
          </a:stretch>
        </p:blipFill>
        <p:spPr>
          <a:xfrm>
            <a:off x="6391076" y="2931790"/>
            <a:ext cx="2573412" cy="1845088"/>
          </a:xfrm>
          <a:prstGeom prst="rect">
            <a:avLst/>
          </a:prstGeom>
        </p:spPr>
      </p:pic>
      <p:sp>
        <p:nvSpPr>
          <p:cNvPr id="5" name="云形标注 4"/>
          <p:cNvSpPr/>
          <p:nvPr/>
        </p:nvSpPr>
        <p:spPr>
          <a:xfrm>
            <a:off x="6660232" y="1070781"/>
            <a:ext cx="1837808" cy="1307861"/>
          </a:xfrm>
          <a:prstGeom prst="cloudCallout">
            <a:avLst>
              <a:gd name="adj1" fmla="val -75979"/>
              <a:gd name="adj2" fmla="val 7602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1"/>
                </a:solidFill>
              </a:rPr>
              <a:t>推荐算法</a:t>
            </a:r>
          </a:p>
        </p:txBody>
      </p:sp>
    </p:spTree>
    <p:extLst>
      <p:ext uri="{BB962C8B-B14F-4D97-AF65-F5344CB8AC3E}">
        <p14:creationId xmlns:p14="http://schemas.microsoft.com/office/powerpoint/2010/main" val="405491794"/>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44920" y="51470"/>
            <a:ext cx="2159566" cy="363176"/>
          </a:xfrm>
          <a:prstGeom prst="rect">
            <a:avLst/>
          </a:prstGeom>
        </p:spPr>
        <p:txBody>
          <a:bodyPr wrap="none">
            <a:spAutoFit/>
          </a:bodyPr>
          <a:lstStyle/>
          <a:p>
            <a:pPr>
              <a:lnSpc>
                <a:spcPct val="80000"/>
              </a:lnSpc>
            </a:pPr>
            <a:r>
              <a:rPr lang="zh-CN" altLang="en-US" sz="2200" b="1" dirty="0">
                <a:solidFill>
                  <a:srgbClr val="FFFFFF"/>
                </a:solidFill>
                <a:latin typeface="微软雅黑" panose="020B0503020204020204" pitchFamily="34" charset="-122"/>
                <a:ea typeface="微软雅黑" panose="020B0503020204020204" pitchFamily="34" charset="-122"/>
              </a:rPr>
              <a:t>为什么要学算法</a:t>
            </a:r>
          </a:p>
        </p:txBody>
      </p:sp>
      <p:sp>
        <p:nvSpPr>
          <p:cNvPr id="9" name="矩形 8"/>
          <p:cNvSpPr/>
          <p:nvPr/>
        </p:nvSpPr>
        <p:spPr>
          <a:xfrm>
            <a:off x="244920" y="743490"/>
            <a:ext cx="6013185" cy="369332"/>
          </a:xfrm>
          <a:prstGeom prst="rect">
            <a:avLst/>
          </a:prstGeom>
        </p:spPr>
        <p:txBody>
          <a:bodyPr wrap="none">
            <a:spAutoFit/>
          </a:bodyPr>
          <a:lstStyle/>
          <a:p>
            <a:pPr marL="285750" indent="-285750">
              <a:buFont typeface="Wingdings" charset="2"/>
              <a:buChar char="p"/>
            </a:pPr>
            <a:r>
              <a:rPr lang="zh-CN" altLang="en-US" b="1" dirty="0">
                <a:latin typeface="微软雅黑" panose="020B0503020204020204" pitchFamily="34" charset="-122"/>
                <a:ea typeface="微软雅黑" panose="020B0503020204020204" pitchFamily="34" charset="-122"/>
              </a:rPr>
              <a:t>算法是软件的</a:t>
            </a:r>
            <a:r>
              <a:rPr lang="zh-CN" altLang="en-US" b="1" dirty="0">
                <a:solidFill>
                  <a:srgbClr val="F77A2D"/>
                </a:solidFill>
                <a:latin typeface="微软雅黑" panose="020B0503020204020204" pitchFamily="34" charset="-122"/>
                <a:ea typeface="微软雅黑" panose="020B0503020204020204" pitchFamily="34" charset="-122"/>
              </a:rPr>
              <a:t>灵魂</a:t>
            </a:r>
            <a:r>
              <a:rPr lang="zh-CN" altLang="en-US" b="1" dirty="0">
                <a:latin typeface="微软雅黑" panose="020B0503020204020204" pitchFamily="34" charset="-122"/>
                <a:ea typeface="微软雅黑" panose="020B0503020204020204" pitchFamily="34" charset="-122"/>
              </a:rPr>
              <a:t>，是计算机科学各个研究领域的核心</a:t>
            </a:r>
          </a:p>
        </p:txBody>
      </p:sp>
      <p:pic>
        <p:nvPicPr>
          <p:cNvPr id="11" name="图片 10"/>
          <p:cNvPicPr>
            <a:picLocks noChangeAspect="1"/>
          </p:cNvPicPr>
          <p:nvPr/>
        </p:nvPicPr>
        <p:blipFill>
          <a:blip r:embed="rId2"/>
          <a:stretch>
            <a:fillRect/>
          </a:stretch>
        </p:blipFill>
        <p:spPr>
          <a:xfrm>
            <a:off x="6444208" y="1160625"/>
            <a:ext cx="2231551" cy="3384376"/>
          </a:xfrm>
          <a:prstGeom prst="rect">
            <a:avLst/>
          </a:prstGeom>
          <a:ln>
            <a:noFill/>
          </a:ln>
          <a:effectLst>
            <a:outerShdw blurRad="292100" dist="139700" dir="2700000" algn="tl" rotWithShape="0">
              <a:srgbClr val="333333">
                <a:alpha val="65000"/>
              </a:srgbClr>
            </a:outerShdw>
          </a:effectLst>
        </p:spPr>
      </p:pic>
      <p:grpSp>
        <p:nvGrpSpPr>
          <p:cNvPr id="16" name="组合 15"/>
          <p:cNvGrpSpPr/>
          <p:nvPr/>
        </p:nvGrpSpPr>
        <p:grpSpPr>
          <a:xfrm>
            <a:off x="539552" y="1346596"/>
            <a:ext cx="4968552" cy="649090"/>
            <a:chOff x="611560" y="1366204"/>
            <a:chExt cx="4968552" cy="649090"/>
          </a:xfrm>
        </p:grpSpPr>
        <p:sp>
          <p:nvSpPr>
            <p:cNvPr id="17" name="圆角矩形 16"/>
            <p:cNvSpPr/>
            <p:nvPr/>
          </p:nvSpPr>
          <p:spPr>
            <a:xfrm>
              <a:off x="611560" y="1472888"/>
              <a:ext cx="4968552" cy="421755"/>
            </a:xfrm>
            <a:prstGeom prst="roundRect">
              <a:avLst>
                <a:gd name="adj" fmla="val 3393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Rectangle 2"/>
            <p:cNvSpPr txBox="1">
              <a:spLocks noChangeArrowheads="1"/>
            </p:cNvSpPr>
            <p:nvPr/>
          </p:nvSpPr>
          <p:spPr bwMode="auto">
            <a:xfrm>
              <a:off x="1151620" y="1366204"/>
              <a:ext cx="3888432" cy="649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80000"/>
                </a:lnSpc>
                <a:spcBef>
                  <a:spcPct val="0"/>
                </a:spcBef>
                <a:buFontTx/>
                <a:buNone/>
              </a:pPr>
              <a:r>
                <a:rPr lang="zh-CN" altLang="en-US" sz="1800" b="1" dirty="0">
                  <a:solidFill>
                    <a:schemeClr val="bg1"/>
                  </a:solidFill>
                  <a:latin typeface="微软雅黑" panose="020B0503020204020204" pitchFamily="34" charset="-122"/>
                  <a:ea typeface="微软雅黑" panose="020B0503020204020204" pitchFamily="34" charset="-122"/>
                </a:rPr>
                <a:t>算法</a:t>
              </a:r>
              <a:r>
                <a:rPr lang="zh-CN" altLang="en-US" sz="1800" dirty="0">
                  <a:solidFill>
                    <a:schemeClr val="bg1"/>
                  </a:solidFill>
                  <a:latin typeface="微软雅黑" panose="020B0503020204020204" pitchFamily="34" charset="-122"/>
                  <a:ea typeface="微软雅黑" panose="020B0503020204020204" pitchFamily="34" charset="-122"/>
                </a:rPr>
                <a:t> </a:t>
              </a:r>
              <a:r>
                <a:rPr lang="en-US" altLang="zh-CN" sz="1800" dirty="0">
                  <a:solidFill>
                    <a:schemeClr val="bg1"/>
                  </a:solidFill>
                  <a:latin typeface="微软雅黑" panose="020B0503020204020204" pitchFamily="34" charset="-122"/>
                  <a:ea typeface="微软雅黑" panose="020B0503020204020204" pitchFamily="34" charset="-122"/>
                </a:rPr>
                <a:t>+ </a:t>
              </a:r>
              <a:r>
                <a:rPr lang="zh-CN" altLang="en-US" sz="1800" b="1" dirty="0">
                  <a:solidFill>
                    <a:schemeClr val="bg1"/>
                  </a:solidFill>
                  <a:latin typeface="微软雅黑" panose="020B0503020204020204" pitchFamily="34" charset="-122"/>
                  <a:ea typeface="微软雅黑" panose="020B0503020204020204" pitchFamily="34" charset="-122"/>
                </a:rPr>
                <a:t>数据结构</a:t>
              </a:r>
              <a:r>
                <a:rPr lang="zh-CN" altLang="en-US" sz="1800" dirty="0">
                  <a:solidFill>
                    <a:schemeClr val="bg1"/>
                  </a:solidFill>
                  <a:latin typeface="微软雅黑" panose="020B0503020204020204" pitchFamily="34" charset="-122"/>
                  <a:ea typeface="微软雅黑" panose="020B0503020204020204" pitchFamily="34" charset="-122"/>
                </a:rPr>
                <a:t> </a:t>
              </a:r>
              <a:r>
                <a:rPr lang="en-US" altLang="zh-CN" sz="1800" dirty="0">
                  <a:solidFill>
                    <a:schemeClr val="bg1"/>
                  </a:solidFill>
                  <a:latin typeface="微软雅黑" panose="020B0503020204020204" pitchFamily="34" charset="-122"/>
                  <a:ea typeface="微软雅黑" panose="020B0503020204020204" pitchFamily="34" charset="-122"/>
                </a:rPr>
                <a:t>= </a:t>
              </a:r>
              <a:r>
                <a:rPr lang="zh-CN" altLang="en-US" sz="1800" b="1" dirty="0">
                  <a:solidFill>
                    <a:schemeClr val="bg1"/>
                  </a:solidFill>
                  <a:latin typeface="微软雅黑" panose="020B0503020204020204" pitchFamily="34" charset="-122"/>
                  <a:ea typeface="微软雅黑" panose="020B0503020204020204" pitchFamily="34" charset="-122"/>
                </a:rPr>
                <a:t>软件</a:t>
              </a:r>
            </a:p>
          </p:txBody>
        </p:sp>
      </p:grpSp>
      <p:grpSp>
        <p:nvGrpSpPr>
          <p:cNvPr id="5" name="组合 4"/>
          <p:cNvGrpSpPr/>
          <p:nvPr/>
        </p:nvGrpSpPr>
        <p:grpSpPr>
          <a:xfrm>
            <a:off x="568549" y="2236898"/>
            <a:ext cx="4795539" cy="2160591"/>
            <a:chOff x="640557" y="2236898"/>
            <a:chExt cx="4795539" cy="2160591"/>
          </a:xfrm>
        </p:grpSpPr>
        <p:sp>
          <p:nvSpPr>
            <p:cNvPr id="2" name="矩形 1"/>
            <p:cNvSpPr/>
            <p:nvPr/>
          </p:nvSpPr>
          <p:spPr>
            <a:xfrm>
              <a:off x="640557" y="2236898"/>
              <a:ext cx="4572000" cy="2160591"/>
            </a:xfrm>
            <a:prstGeom prst="rect">
              <a:avLst/>
            </a:prstGeom>
          </p:spPr>
          <p:txBody>
            <a:bodyPr>
              <a:spAutoFit/>
            </a:bodyPr>
            <a:lstStyle/>
            <a:p>
              <a:pPr marL="285750" indent="-285750">
                <a:lnSpc>
                  <a:spcPct val="160000"/>
                </a:lnSpc>
                <a:buFont typeface="Wingdings" charset="2"/>
                <a:buChar char="ü"/>
              </a:pPr>
              <a:r>
                <a:rPr lang="zh-CN" altLang="en-US" sz="1400" b="1" dirty="0">
                  <a:solidFill>
                    <a:srgbClr val="0099CC"/>
                  </a:solidFill>
                  <a:latin typeface="微软雅黑" panose="020B0503020204020204" pitchFamily="34" charset="-122"/>
                  <a:ea typeface="微软雅黑" panose="020B0503020204020204" pitchFamily="34" charset="-122"/>
                </a:rPr>
                <a:t>计算机视觉： </a:t>
              </a:r>
              <a:r>
                <a:rPr lang="zh-CN" altLang="en-US" sz="1400" dirty="0">
                  <a:latin typeface="微软雅黑" panose="020B0503020204020204" pitchFamily="34" charset="-122"/>
                  <a:ea typeface="微软雅黑" panose="020B0503020204020204" pitchFamily="34" charset="-122"/>
                </a:rPr>
                <a:t>人脸识别、图像压缩  </a:t>
              </a:r>
              <a:endParaRPr lang="en-US" altLang="zh-CN" sz="1400" dirty="0">
                <a:latin typeface="微软雅黑" panose="020B0503020204020204" pitchFamily="34" charset="-122"/>
                <a:ea typeface="微软雅黑" panose="020B0503020204020204" pitchFamily="34" charset="-122"/>
              </a:endParaRPr>
            </a:p>
            <a:p>
              <a:pPr marL="285750" indent="-285750">
                <a:lnSpc>
                  <a:spcPct val="160000"/>
                </a:lnSpc>
                <a:buFont typeface="Wingdings" charset="2"/>
                <a:buChar char="ü"/>
              </a:pPr>
              <a:r>
                <a:rPr lang="zh-CN" altLang="en-US" sz="1400" b="1" dirty="0">
                  <a:solidFill>
                    <a:srgbClr val="0099CC"/>
                  </a:solidFill>
                  <a:latin typeface="微软雅黑" panose="020B0503020204020204" pitchFamily="34" charset="-122"/>
                  <a:ea typeface="微软雅黑" panose="020B0503020204020204" pitchFamily="34" charset="-122"/>
                </a:rPr>
                <a:t>数据挖掘：</a:t>
              </a:r>
              <a:r>
                <a:rPr lang="zh-CN" altLang="en-US" sz="1400" dirty="0">
                  <a:latin typeface="微软雅黑" panose="020B0503020204020204" pitchFamily="34" charset="-122"/>
                  <a:ea typeface="微软雅黑" panose="020B0503020204020204" pitchFamily="34" charset="-122"/>
                </a:rPr>
                <a:t>商品推荐、</a:t>
              </a:r>
              <a:r>
                <a:rPr lang="en-US" altLang="zh-CN" sz="1400" dirty="0">
                  <a:latin typeface="微软雅黑" panose="020B0503020204020204" pitchFamily="34" charset="-122"/>
                  <a:ea typeface="微软雅黑" panose="020B0503020204020204" pitchFamily="34" charset="-122"/>
                </a:rPr>
                <a:t>web</a:t>
              </a:r>
              <a:r>
                <a:rPr lang="zh-CN" altLang="en-US" sz="1400" dirty="0">
                  <a:latin typeface="微软雅黑" panose="020B0503020204020204" pitchFamily="34" charset="-122"/>
                  <a:ea typeface="微软雅黑" panose="020B0503020204020204" pitchFamily="34" charset="-122"/>
                </a:rPr>
                <a:t>搜索</a:t>
              </a:r>
              <a:endParaRPr lang="en-US" altLang="zh-CN" sz="1400" dirty="0">
                <a:latin typeface="微软雅黑" panose="020B0503020204020204" pitchFamily="34" charset="-122"/>
                <a:ea typeface="微软雅黑" panose="020B0503020204020204" pitchFamily="34" charset="-122"/>
              </a:endParaRPr>
            </a:p>
            <a:p>
              <a:pPr marL="285750" indent="-285750">
                <a:lnSpc>
                  <a:spcPct val="160000"/>
                </a:lnSpc>
                <a:buFont typeface="Wingdings" charset="2"/>
                <a:buChar char="ü"/>
              </a:pPr>
              <a:r>
                <a:rPr lang="zh-CN" altLang="en-US" sz="1400" b="1" dirty="0">
                  <a:solidFill>
                    <a:srgbClr val="0099CC"/>
                  </a:solidFill>
                  <a:latin typeface="微软雅黑" panose="020B0503020204020204" pitchFamily="34" charset="-122"/>
                  <a:ea typeface="微软雅黑" panose="020B0503020204020204" pitchFamily="34" charset="-122"/>
                </a:rPr>
                <a:t>信息安全：</a:t>
              </a:r>
              <a:r>
                <a:rPr lang="en-US" altLang="zh-CN" sz="1400" dirty="0">
                  <a:latin typeface="微软雅黑" panose="020B0503020204020204" pitchFamily="34" charset="-122"/>
                  <a:ea typeface="微软雅黑" panose="020B0503020204020204" pitchFamily="34" charset="-122"/>
                </a:rPr>
                <a:t>RSA</a:t>
              </a:r>
              <a:r>
                <a:rPr lang="zh-CN" altLang="en-US" sz="1400" dirty="0">
                  <a:latin typeface="微软雅黑" panose="020B0503020204020204" pitchFamily="34" charset="-122"/>
                  <a:ea typeface="微软雅黑" panose="020B0503020204020204" pitchFamily="34" charset="-122"/>
                </a:rPr>
                <a:t>加密算法、入侵检测</a:t>
              </a:r>
              <a:endParaRPr lang="en-US" altLang="zh-CN" sz="1400" dirty="0">
                <a:latin typeface="微软雅黑" panose="020B0503020204020204" pitchFamily="34" charset="-122"/>
                <a:ea typeface="微软雅黑" panose="020B0503020204020204" pitchFamily="34" charset="-122"/>
              </a:endParaRPr>
            </a:p>
            <a:p>
              <a:pPr marL="285750" indent="-285750">
                <a:lnSpc>
                  <a:spcPct val="160000"/>
                </a:lnSpc>
                <a:buFont typeface="Wingdings" charset="2"/>
                <a:buChar char="ü"/>
              </a:pPr>
              <a:r>
                <a:rPr lang="zh-CN" altLang="en-US" sz="1400" b="1" dirty="0">
                  <a:solidFill>
                    <a:srgbClr val="0099CC"/>
                  </a:solidFill>
                  <a:latin typeface="微软雅黑" panose="020B0503020204020204" pitchFamily="34" charset="-122"/>
                  <a:ea typeface="微软雅黑" panose="020B0503020204020204" pitchFamily="34" charset="-122"/>
                </a:rPr>
                <a:t>计算机图形学：</a:t>
              </a:r>
              <a:r>
                <a:rPr lang="zh-CN" altLang="en-US" sz="1400" dirty="0">
                  <a:latin typeface="微软雅黑" panose="020B0503020204020204" pitchFamily="34" charset="-122"/>
                  <a:ea typeface="微软雅黑" panose="020B0503020204020204" pitchFamily="34" charset="-122"/>
                </a:rPr>
                <a:t>动画生成、</a:t>
              </a:r>
              <a:r>
                <a:rPr lang="en-US" altLang="zh-CN" sz="1400" dirty="0">
                  <a:latin typeface="微软雅黑" panose="020B0503020204020204" pitchFamily="34" charset="-122"/>
                  <a:ea typeface="微软雅黑" panose="020B0503020204020204" pitchFamily="34" charset="-122"/>
                </a:rPr>
                <a:t>3D</a:t>
              </a:r>
              <a:r>
                <a:rPr lang="zh-CN" altLang="en-US" sz="1400" dirty="0">
                  <a:latin typeface="微软雅黑" panose="020B0503020204020204" pitchFamily="34" charset="-122"/>
                  <a:ea typeface="微软雅黑" panose="020B0503020204020204" pitchFamily="34" charset="-122"/>
                </a:rPr>
                <a:t>渲染</a:t>
              </a:r>
              <a:endParaRPr lang="en-US" altLang="zh-CN" sz="1400" dirty="0">
                <a:latin typeface="微软雅黑" panose="020B0503020204020204" pitchFamily="34" charset="-122"/>
                <a:ea typeface="微软雅黑" panose="020B0503020204020204" pitchFamily="34" charset="-122"/>
              </a:endParaRPr>
            </a:p>
            <a:p>
              <a:pPr marL="285750" indent="-285750">
                <a:lnSpc>
                  <a:spcPct val="160000"/>
                </a:lnSpc>
                <a:buFont typeface="Wingdings" charset="2"/>
                <a:buChar char="ü"/>
              </a:pPr>
              <a:r>
                <a:rPr lang="zh-CN" altLang="en-US" sz="1400" b="1" dirty="0">
                  <a:solidFill>
                    <a:srgbClr val="0099CC"/>
                  </a:solidFill>
                  <a:latin typeface="微软雅黑" panose="020B0503020204020204" pitchFamily="34" charset="-122"/>
                  <a:ea typeface="微软雅黑" panose="020B0503020204020204" pitchFamily="34" charset="-122"/>
                </a:rPr>
                <a:t>数据库：</a:t>
              </a:r>
              <a:r>
                <a:rPr lang="zh-CN" altLang="en-US" sz="1400" dirty="0">
                  <a:latin typeface="微软雅黑" panose="020B0503020204020204" pitchFamily="34" charset="-122"/>
                  <a:ea typeface="微软雅黑" panose="020B0503020204020204" pitchFamily="34" charset="-122"/>
                </a:rPr>
                <a:t>索引、排序</a:t>
              </a:r>
              <a:endParaRPr lang="en-US" altLang="zh-CN" sz="1400" dirty="0">
                <a:latin typeface="微软雅黑" panose="020B0503020204020204" pitchFamily="34" charset="-122"/>
                <a:ea typeface="微软雅黑" panose="020B0503020204020204" pitchFamily="34" charset="-122"/>
              </a:endParaRPr>
            </a:p>
            <a:p>
              <a:pPr marL="285750" indent="-285750">
                <a:lnSpc>
                  <a:spcPct val="160000"/>
                </a:lnSpc>
                <a:buFont typeface="Wingdings" charset="2"/>
                <a:buChar char="ü"/>
              </a:pP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755576" y="2643758"/>
              <a:ext cx="4680520" cy="0"/>
            </a:xfrm>
            <a:prstGeom prst="line">
              <a:avLst/>
            </a:prstGeom>
            <a:ln>
              <a:solidFill>
                <a:srgbClr val="0099CC"/>
              </a:solidFill>
              <a:prstDash val="sys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755576" y="2985796"/>
              <a:ext cx="4680520" cy="0"/>
            </a:xfrm>
            <a:prstGeom prst="line">
              <a:avLst/>
            </a:prstGeom>
            <a:ln>
              <a:solidFill>
                <a:srgbClr val="0099CC"/>
              </a:solidFill>
              <a:prstDash val="sys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755576" y="3327834"/>
              <a:ext cx="4680520" cy="0"/>
            </a:xfrm>
            <a:prstGeom prst="line">
              <a:avLst/>
            </a:prstGeom>
            <a:ln>
              <a:solidFill>
                <a:srgbClr val="0099CC"/>
              </a:solidFill>
              <a:prstDash val="sys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755576" y="3669872"/>
              <a:ext cx="4680520" cy="0"/>
            </a:xfrm>
            <a:prstGeom prst="line">
              <a:avLst/>
            </a:prstGeom>
            <a:ln>
              <a:solidFill>
                <a:srgbClr val="0099CC"/>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755576" y="4011910"/>
              <a:ext cx="4680520" cy="0"/>
            </a:xfrm>
            <a:prstGeom prst="line">
              <a:avLst/>
            </a:prstGeom>
            <a:ln>
              <a:solidFill>
                <a:srgbClr val="0099CC"/>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46987569"/>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44920" y="51470"/>
            <a:ext cx="2159566" cy="363176"/>
          </a:xfrm>
          <a:prstGeom prst="rect">
            <a:avLst/>
          </a:prstGeom>
        </p:spPr>
        <p:txBody>
          <a:bodyPr wrap="none">
            <a:spAutoFit/>
          </a:bodyPr>
          <a:lstStyle/>
          <a:p>
            <a:pPr>
              <a:lnSpc>
                <a:spcPct val="80000"/>
              </a:lnSpc>
            </a:pPr>
            <a:r>
              <a:rPr lang="zh-CN" altLang="en-US" sz="2200" b="1" dirty="0">
                <a:solidFill>
                  <a:srgbClr val="FFFFFF"/>
                </a:solidFill>
                <a:latin typeface="微软雅黑" panose="020B0503020204020204" pitchFamily="34" charset="-122"/>
                <a:ea typeface="微软雅黑" panose="020B0503020204020204" pitchFamily="34" charset="-122"/>
              </a:rPr>
              <a:t>为什么要学算法</a:t>
            </a:r>
          </a:p>
        </p:txBody>
      </p:sp>
      <p:sp>
        <p:nvSpPr>
          <p:cNvPr id="13" name="矩形 12"/>
          <p:cNvSpPr/>
          <p:nvPr/>
        </p:nvSpPr>
        <p:spPr>
          <a:xfrm>
            <a:off x="395536" y="555526"/>
            <a:ext cx="6013185" cy="874407"/>
          </a:xfrm>
          <a:prstGeom prst="rect">
            <a:avLst/>
          </a:prstGeom>
        </p:spPr>
        <p:txBody>
          <a:bodyPr wrap="none">
            <a:spAutoFit/>
          </a:bodyPr>
          <a:lstStyle/>
          <a:p>
            <a:pPr marL="285750" indent="-285750">
              <a:lnSpc>
                <a:spcPct val="150000"/>
              </a:lnSpc>
              <a:buFont typeface="Wingdings" charset="2"/>
              <a:buChar char="p"/>
            </a:pPr>
            <a:r>
              <a:rPr lang="zh-CN" altLang="en-US" b="1" dirty="0">
                <a:solidFill>
                  <a:schemeClr val="bg1">
                    <a:lumMod val="75000"/>
                  </a:schemeClr>
                </a:solidFill>
                <a:latin typeface="微软雅黑" panose="020B0503020204020204" pitchFamily="34" charset="-122"/>
                <a:ea typeface="微软雅黑" panose="020B0503020204020204" pitchFamily="34" charset="-122"/>
              </a:rPr>
              <a:t>算法是软件的灵魂，是计算机科学各个研究领域的核心</a:t>
            </a:r>
          </a:p>
          <a:p>
            <a:pPr marL="285750" indent="-285750">
              <a:lnSpc>
                <a:spcPct val="150000"/>
              </a:lnSpc>
              <a:buFont typeface="Wingdings" charset="2"/>
              <a:buChar char="p"/>
            </a:pPr>
            <a:r>
              <a:rPr lang="zh-CN" altLang="en-US" b="1" dirty="0">
                <a:latin typeface="微软雅黑" panose="020B0503020204020204" pitchFamily="34" charset="-122"/>
                <a:ea typeface="微软雅黑" panose="020B0503020204020204" pitchFamily="34" charset="-122"/>
              </a:rPr>
              <a:t>算法是诸多前沿信息技术的核心角色</a:t>
            </a:r>
          </a:p>
        </p:txBody>
      </p:sp>
      <p:pic>
        <p:nvPicPr>
          <p:cNvPr id="14" name="Picture 2" descr="到百度首页"/>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1827040"/>
            <a:ext cx="1330101" cy="432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谷歌"/>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3728" y="1827040"/>
            <a:ext cx="1212866" cy="528686"/>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p:cNvSpPr/>
          <p:nvPr/>
        </p:nvSpPr>
        <p:spPr>
          <a:xfrm>
            <a:off x="530711" y="2787774"/>
            <a:ext cx="8017381" cy="1600438"/>
          </a:xfrm>
          <a:prstGeom prst="rect">
            <a:avLst/>
          </a:prstGeom>
        </p:spPr>
        <p:txBody>
          <a:bodyPr wrap="square">
            <a:spAutoFit/>
          </a:bodyPr>
          <a:lstStyle/>
          <a:p>
            <a:pPr algn="just"/>
            <a:r>
              <a:rPr lang="zh-CN" altLang="en-US" sz="1400" dirty="0">
                <a:latin typeface="+mj-lt"/>
              </a:rPr>
              <a:t>"Everyone knows </a:t>
            </a:r>
            <a:r>
              <a:rPr lang="zh-CN" altLang="en-US" sz="1400" dirty="0">
                <a:solidFill>
                  <a:srgbClr val="FF0000"/>
                </a:solidFill>
                <a:latin typeface="+mj-lt"/>
              </a:rPr>
              <a:t>Moore's Law </a:t>
            </a:r>
            <a:r>
              <a:rPr lang="zh-CN" altLang="en-US" sz="1400" dirty="0">
                <a:latin typeface="+mj-lt"/>
              </a:rPr>
              <a:t>- a prediction made in 1965 by Intel co-founder Gordon Moore that the density of transistors in integrated circuits would continue to double every 1 to 2 years... in many areas, </a:t>
            </a:r>
            <a:r>
              <a:rPr lang="zh-CN" altLang="en-US" sz="1400" dirty="0">
                <a:solidFill>
                  <a:srgbClr val="0070C0"/>
                </a:solidFill>
                <a:latin typeface="+mj-lt"/>
              </a:rPr>
              <a:t>performance gains due to improvements in algorithms have vastly exceeded even the dramatic performance gains due to increased processor speed</a:t>
            </a:r>
            <a:r>
              <a:rPr lang="zh-CN" altLang="en-US" sz="1400" dirty="0">
                <a:latin typeface="+mj-lt"/>
              </a:rPr>
              <a:t>.“</a:t>
            </a:r>
            <a:endParaRPr lang="en-US" altLang="zh-CN" sz="1400" dirty="0">
              <a:latin typeface="+mj-lt"/>
            </a:endParaRPr>
          </a:p>
          <a:p>
            <a:pPr algn="just"/>
            <a:endParaRPr lang="zh-CN" altLang="en-US" sz="1400" dirty="0">
              <a:latin typeface="+mj-lt"/>
            </a:endParaRPr>
          </a:p>
          <a:p>
            <a:pPr algn="just"/>
            <a:r>
              <a:rPr lang="zh-CN" altLang="en-US" sz="1400" dirty="0">
                <a:latin typeface="+mj-lt"/>
              </a:rPr>
              <a:t>— Excerpt from Reprot to the President and Congress: Designing a Digital Future, December 2010 (page 71).</a:t>
            </a:r>
          </a:p>
        </p:txBody>
      </p:sp>
      <p:pic>
        <p:nvPicPr>
          <p:cNvPr id="3" name="图片 2">
            <a:extLst>
              <a:ext uri="{FF2B5EF4-FFF2-40B4-BE49-F238E27FC236}">
                <a16:creationId xmlns:a16="http://schemas.microsoft.com/office/drawing/2014/main" id="{18A132D2-197A-E441-A149-55E35B93847F}"/>
              </a:ext>
            </a:extLst>
          </p:cNvPr>
          <p:cNvPicPr>
            <a:picLocks noChangeAspect="1"/>
          </p:cNvPicPr>
          <p:nvPr/>
        </p:nvPicPr>
        <p:blipFill>
          <a:blip r:embed="rId4"/>
          <a:stretch>
            <a:fillRect/>
          </a:stretch>
        </p:blipFill>
        <p:spPr>
          <a:xfrm>
            <a:off x="1979712" y="2856909"/>
            <a:ext cx="3810000" cy="2133600"/>
          </a:xfrm>
          <a:prstGeom prst="rect">
            <a:avLst/>
          </a:prstGeom>
        </p:spPr>
      </p:pic>
      <p:sp>
        <p:nvSpPr>
          <p:cNvPr id="4" name="矩形 3">
            <a:extLst>
              <a:ext uri="{FF2B5EF4-FFF2-40B4-BE49-F238E27FC236}">
                <a16:creationId xmlns:a16="http://schemas.microsoft.com/office/drawing/2014/main" id="{76DF82C1-3ED1-5A49-B20C-E02A630E0E3E}"/>
              </a:ext>
            </a:extLst>
          </p:cNvPr>
          <p:cNvSpPr/>
          <p:nvPr/>
        </p:nvSpPr>
        <p:spPr>
          <a:xfrm>
            <a:off x="1979712" y="3688158"/>
            <a:ext cx="3810000" cy="1323439"/>
          </a:xfrm>
          <a:prstGeom prst="rect">
            <a:avLst/>
          </a:prstGeom>
          <a:solidFill>
            <a:schemeClr val="bg1"/>
          </a:solidFill>
          <a:ln>
            <a:solidFill>
              <a:schemeClr val="bg1"/>
            </a:solidFill>
          </a:ln>
        </p:spPr>
        <p:txBody>
          <a:bodyPr wrap="square">
            <a:spAutoFit/>
          </a:bodyPr>
          <a:lstStyle/>
          <a:p>
            <a:pPr algn="just"/>
            <a:r>
              <a:rPr lang="en-US" altLang="zh-CN" sz="1600" dirty="0">
                <a:solidFill>
                  <a:srgbClr val="FF0000"/>
                </a:solidFill>
                <a:latin typeface="arial" panose="020B0604020202020204" pitchFamily="34" charset="0"/>
              </a:rPr>
              <a:t>《</a:t>
            </a:r>
            <a:r>
              <a:rPr lang="zh-CN" altLang="en-US" sz="1600" dirty="0">
                <a:solidFill>
                  <a:srgbClr val="FF0000"/>
                </a:solidFill>
                <a:latin typeface="arial" panose="020B0604020202020204" pitchFamily="34" charset="0"/>
              </a:rPr>
              <a:t>瓦森纳协定</a:t>
            </a:r>
            <a:r>
              <a:rPr lang="en-US" altLang="zh-CN" sz="1600" dirty="0">
                <a:solidFill>
                  <a:srgbClr val="FF0000"/>
                </a:solidFill>
                <a:latin typeface="arial" panose="020B0604020202020204" pitchFamily="34" charset="0"/>
              </a:rPr>
              <a:t>》</a:t>
            </a:r>
            <a:r>
              <a:rPr lang="zh-CN" altLang="en-US" sz="1600" dirty="0">
                <a:solidFill>
                  <a:srgbClr val="FF0000"/>
                </a:solidFill>
                <a:latin typeface="arial" panose="020B0604020202020204" pitchFamily="34" charset="0"/>
              </a:rPr>
              <a:t>全称为</a:t>
            </a:r>
            <a:r>
              <a:rPr lang="en-US" altLang="zh-CN" sz="1600" dirty="0">
                <a:solidFill>
                  <a:srgbClr val="FF0000"/>
                </a:solidFill>
                <a:latin typeface="arial" panose="020B0604020202020204" pitchFamily="34" charset="0"/>
              </a:rPr>
              <a:t>《</a:t>
            </a:r>
            <a:r>
              <a:rPr lang="zh-CN" altLang="en-US" sz="1600" dirty="0">
                <a:solidFill>
                  <a:srgbClr val="FF0000"/>
                </a:solidFill>
                <a:latin typeface="arial" panose="020B0604020202020204" pitchFamily="34" charset="0"/>
              </a:rPr>
              <a:t>关于常规武器和两用物品及技术出口控制的瓦森纳协定</a:t>
            </a:r>
            <a:r>
              <a:rPr lang="en-US" altLang="zh-CN" sz="1600" dirty="0">
                <a:solidFill>
                  <a:srgbClr val="FF0000"/>
                </a:solidFill>
                <a:latin typeface="arial" panose="020B0604020202020204" pitchFamily="34" charset="0"/>
              </a:rPr>
              <a:t>》 (</a:t>
            </a:r>
            <a:r>
              <a:rPr lang="es-ES" altLang="zh-CN" sz="1600" dirty="0" err="1">
                <a:solidFill>
                  <a:srgbClr val="FF0000"/>
                </a:solidFill>
                <a:latin typeface="arial" panose="020B0604020202020204" pitchFamily="34" charset="0"/>
              </a:rPr>
              <a:t>The</a:t>
            </a:r>
            <a:r>
              <a:rPr lang="es-ES" altLang="zh-CN" sz="1600" dirty="0">
                <a:solidFill>
                  <a:srgbClr val="FF0000"/>
                </a:solidFill>
                <a:latin typeface="arial" panose="020B0604020202020204" pitchFamily="34" charset="0"/>
              </a:rPr>
              <a:t> </a:t>
            </a:r>
            <a:r>
              <a:rPr lang="es-ES" altLang="zh-CN" sz="1600" dirty="0" err="1">
                <a:solidFill>
                  <a:srgbClr val="FF0000"/>
                </a:solidFill>
                <a:latin typeface="arial" panose="020B0604020202020204" pitchFamily="34" charset="0"/>
              </a:rPr>
              <a:t>Wassenaar</a:t>
            </a:r>
            <a:r>
              <a:rPr lang="es-ES" altLang="zh-CN" sz="1600" dirty="0">
                <a:solidFill>
                  <a:srgbClr val="FF0000"/>
                </a:solidFill>
                <a:latin typeface="arial" panose="020B0604020202020204" pitchFamily="34" charset="0"/>
              </a:rPr>
              <a:t> </a:t>
            </a:r>
            <a:r>
              <a:rPr lang="es-ES" altLang="zh-CN" sz="1600" dirty="0" err="1">
                <a:solidFill>
                  <a:srgbClr val="FF0000"/>
                </a:solidFill>
                <a:latin typeface="arial" panose="020B0604020202020204" pitchFamily="34" charset="0"/>
              </a:rPr>
              <a:t>Arrangement</a:t>
            </a:r>
            <a:r>
              <a:rPr lang="es-ES" altLang="zh-CN" sz="1600" dirty="0">
                <a:solidFill>
                  <a:srgbClr val="FF0000"/>
                </a:solidFill>
                <a:latin typeface="arial" panose="020B0604020202020204" pitchFamily="34" charset="0"/>
              </a:rPr>
              <a:t> </a:t>
            </a:r>
            <a:r>
              <a:rPr lang="es-ES" altLang="zh-CN" sz="1600" dirty="0" err="1">
                <a:solidFill>
                  <a:srgbClr val="FF0000"/>
                </a:solidFill>
                <a:latin typeface="arial" panose="020B0604020202020204" pitchFamily="34" charset="0"/>
              </a:rPr>
              <a:t>on</a:t>
            </a:r>
            <a:r>
              <a:rPr lang="es-ES" altLang="zh-CN" sz="1600" dirty="0">
                <a:solidFill>
                  <a:srgbClr val="FF0000"/>
                </a:solidFill>
                <a:latin typeface="arial" panose="020B0604020202020204" pitchFamily="34" charset="0"/>
              </a:rPr>
              <a:t> </a:t>
            </a:r>
            <a:r>
              <a:rPr lang="es-ES" altLang="zh-CN" sz="1600" dirty="0" err="1">
                <a:solidFill>
                  <a:srgbClr val="FF0000"/>
                </a:solidFill>
                <a:latin typeface="arial" panose="020B0604020202020204" pitchFamily="34" charset="0"/>
              </a:rPr>
              <a:t>Export</a:t>
            </a:r>
            <a:r>
              <a:rPr lang="es-ES" altLang="zh-CN" sz="1600" dirty="0">
                <a:solidFill>
                  <a:srgbClr val="FF0000"/>
                </a:solidFill>
                <a:latin typeface="arial" panose="020B0604020202020204" pitchFamily="34" charset="0"/>
              </a:rPr>
              <a:t> </a:t>
            </a:r>
            <a:r>
              <a:rPr lang="es-ES" altLang="zh-CN" sz="1600" dirty="0" err="1">
                <a:solidFill>
                  <a:srgbClr val="FF0000"/>
                </a:solidFill>
                <a:latin typeface="arial" panose="020B0604020202020204" pitchFamily="34" charset="0"/>
              </a:rPr>
              <a:t>Controls</a:t>
            </a:r>
            <a:r>
              <a:rPr lang="es-ES" altLang="zh-CN" sz="1600" dirty="0">
                <a:solidFill>
                  <a:srgbClr val="FF0000"/>
                </a:solidFill>
                <a:latin typeface="arial" panose="020B0604020202020204" pitchFamily="34" charset="0"/>
              </a:rPr>
              <a:t> </a:t>
            </a:r>
            <a:r>
              <a:rPr lang="es-ES" altLang="zh-CN" sz="1600" dirty="0" err="1">
                <a:solidFill>
                  <a:srgbClr val="FF0000"/>
                </a:solidFill>
                <a:latin typeface="arial" panose="020B0604020202020204" pitchFamily="34" charset="0"/>
              </a:rPr>
              <a:t>for</a:t>
            </a:r>
            <a:r>
              <a:rPr lang="es-ES" altLang="zh-CN" sz="1600" dirty="0">
                <a:solidFill>
                  <a:srgbClr val="FF0000"/>
                </a:solidFill>
                <a:latin typeface="arial" panose="020B0604020202020204" pitchFamily="34" charset="0"/>
              </a:rPr>
              <a:t> </a:t>
            </a:r>
            <a:r>
              <a:rPr lang="es-ES" altLang="zh-CN" sz="1600" dirty="0" err="1">
                <a:solidFill>
                  <a:srgbClr val="FF0000"/>
                </a:solidFill>
                <a:latin typeface="arial" panose="020B0604020202020204" pitchFamily="34" charset="0"/>
              </a:rPr>
              <a:t>Conventional</a:t>
            </a:r>
            <a:r>
              <a:rPr lang="es-ES" altLang="zh-CN" sz="1600" dirty="0">
                <a:solidFill>
                  <a:srgbClr val="FF0000"/>
                </a:solidFill>
                <a:latin typeface="arial" panose="020B0604020202020204" pitchFamily="34" charset="0"/>
              </a:rPr>
              <a:t> </a:t>
            </a:r>
            <a:r>
              <a:rPr lang="es-ES" altLang="zh-CN" sz="1600" dirty="0" err="1">
                <a:solidFill>
                  <a:srgbClr val="FF0000"/>
                </a:solidFill>
                <a:latin typeface="arial" panose="020B0604020202020204" pitchFamily="34" charset="0"/>
              </a:rPr>
              <a:t>Arms</a:t>
            </a:r>
            <a:r>
              <a:rPr lang="es-ES" altLang="zh-CN" sz="1600" dirty="0">
                <a:solidFill>
                  <a:srgbClr val="FF0000"/>
                </a:solidFill>
                <a:latin typeface="arial" panose="020B0604020202020204" pitchFamily="34" charset="0"/>
              </a:rPr>
              <a:t> and Dual-Use </a:t>
            </a:r>
            <a:r>
              <a:rPr lang="es-ES" altLang="zh-CN" sz="1600" dirty="0" err="1">
                <a:solidFill>
                  <a:srgbClr val="FF0000"/>
                </a:solidFill>
                <a:latin typeface="arial" panose="020B0604020202020204" pitchFamily="34" charset="0"/>
              </a:rPr>
              <a:t>Good</a:t>
            </a:r>
            <a:r>
              <a:rPr lang="es-ES" altLang="zh-CN" sz="1600" dirty="0">
                <a:solidFill>
                  <a:srgbClr val="FF0000"/>
                </a:solidFill>
                <a:latin typeface="arial" panose="020B0604020202020204" pitchFamily="34" charset="0"/>
              </a:rPr>
              <a:t> and Technologies)</a:t>
            </a:r>
            <a:endParaRPr lang="zh-CN" altLang="en-US" sz="1600" dirty="0">
              <a:solidFill>
                <a:srgbClr val="FF0000"/>
              </a:solidFill>
            </a:endParaRPr>
          </a:p>
        </p:txBody>
      </p:sp>
    </p:spTree>
    <p:extLst>
      <p:ext uri="{BB962C8B-B14F-4D97-AF65-F5344CB8AC3E}">
        <p14:creationId xmlns:p14="http://schemas.microsoft.com/office/powerpoint/2010/main" val="3291703785"/>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500" fill="hold"/>
                                        <p:tgtEl>
                                          <p:spTgt spid="14"/>
                                        </p:tgtEl>
                                        <p:attrNameLst>
                                          <p:attrName>ppt_w</p:attrName>
                                        </p:attrNameLst>
                                      </p:cBhvr>
                                      <p:tavLst>
                                        <p:tav tm="0">
                                          <p:val>
                                            <p:fltVal val="0"/>
                                          </p:val>
                                        </p:tav>
                                        <p:tav tm="100000">
                                          <p:val>
                                            <p:strVal val="#ppt_w"/>
                                          </p:val>
                                        </p:tav>
                                      </p:tavLst>
                                    </p:anim>
                                    <p:anim calcmode="lin" valueType="num">
                                      <p:cBhvr>
                                        <p:cTn id="14" dur="500" fill="hold"/>
                                        <p:tgtEl>
                                          <p:spTgt spid="14"/>
                                        </p:tgtEl>
                                        <p:attrNameLst>
                                          <p:attrName>ppt_h</p:attrName>
                                        </p:attrNameLst>
                                      </p:cBhvr>
                                      <p:tavLst>
                                        <p:tav tm="0">
                                          <p:val>
                                            <p:fltVal val="0"/>
                                          </p:val>
                                        </p:tav>
                                        <p:tav tm="100000">
                                          <p:val>
                                            <p:strVal val="#ppt_h"/>
                                          </p:val>
                                        </p:tav>
                                      </p:tavLst>
                                    </p:anim>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1000"/>
                                        <p:tgtEl>
                                          <p:spTgt spid="16"/>
                                        </p:tgtEl>
                                      </p:cBhvr>
                                    </p:animEffect>
                                    <p:anim calcmode="lin" valueType="num">
                                      <p:cBhvr>
                                        <p:cTn id="21" dur="1000" fill="hold"/>
                                        <p:tgtEl>
                                          <p:spTgt spid="16"/>
                                        </p:tgtEl>
                                        <p:attrNameLst>
                                          <p:attrName>ppt_x</p:attrName>
                                        </p:attrNameLst>
                                      </p:cBhvr>
                                      <p:tavLst>
                                        <p:tav tm="0">
                                          <p:val>
                                            <p:strVal val="#ppt_x"/>
                                          </p:val>
                                        </p:tav>
                                        <p:tav tm="100000">
                                          <p:val>
                                            <p:strVal val="#ppt_x"/>
                                          </p:val>
                                        </p:tav>
                                      </p:tavLst>
                                    </p:anim>
                                    <p:anim calcmode="lin" valueType="num">
                                      <p:cBhvr>
                                        <p:cTn id="2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5"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1000" fill="hold"/>
                                        <p:tgtEl>
                                          <p:spTgt spid="3"/>
                                        </p:tgtEl>
                                        <p:attrNameLst>
                                          <p:attrName>ppt_w</p:attrName>
                                        </p:attrNameLst>
                                      </p:cBhvr>
                                      <p:tavLst>
                                        <p:tav tm="0">
                                          <p:val>
                                            <p:strVal val="#ppt_w*0.70"/>
                                          </p:val>
                                        </p:tav>
                                        <p:tav tm="100000">
                                          <p:val>
                                            <p:strVal val="#ppt_w"/>
                                          </p:val>
                                        </p:tav>
                                      </p:tavLst>
                                    </p:anim>
                                    <p:anim calcmode="lin" valueType="num">
                                      <p:cBhvr>
                                        <p:cTn id="28" dur="1000" fill="hold"/>
                                        <p:tgtEl>
                                          <p:spTgt spid="3"/>
                                        </p:tgtEl>
                                        <p:attrNameLst>
                                          <p:attrName>ppt_h</p:attrName>
                                        </p:attrNameLst>
                                      </p:cBhvr>
                                      <p:tavLst>
                                        <p:tav tm="0">
                                          <p:val>
                                            <p:strVal val="#ppt_h"/>
                                          </p:val>
                                        </p:tav>
                                        <p:tav tm="100000">
                                          <p:val>
                                            <p:strVal val="#ppt_h"/>
                                          </p:val>
                                        </p:tav>
                                      </p:tavLst>
                                    </p:anim>
                                    <p:animEffect transition="in" filter="fade">
                                      <p:cBhvr>
                                        <p:cTn id="29" dur="10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p:cTn id="34" dur="500" fill="hold"/>
                                        <p:tgtEl>
                                          <p:spTgt spid="4"/>
                                        </p:tgtEl>
                                        <p:attrNameLst>
                                          <p:attrName>ppt_w</p:attrName>
                                        </p:attrNameLst>
                                      </p:cBhvr>
                                      <p:tavLst>
                                        <p:tav tm="0">
                                          <p:val>
                                            <p:fltVal val="0"/>
                                          </p:val>
                                        </p:tav>
                                        <p:tav tm="100000">
                                          <p:val>
                                            <p:strVal val="#ppt_w"/>
                                          </p:val>
                                        </p:tav>
                                      </p:tavLst>
                                    </p:anim>
                                    <p:anim calcmode="lin" valueType="num">
                                      <p:cBhvr>
                                        <p:cTn id="35" dur="500" fill="hold"/>
                                        <p:tgtEl>
                                          <p:spTgt spid="4"/>
                                        </p:tgtEl>
                                        <p:attrNameLst>
                                          <p:attrName>ppt_h</p:attrName>
                                        </p:attrNameLst>
                                      </p:cBhvr>
                                      <p:tavLst>
                                        <p:tav tm="0">
                                          <p:val>
                                            <p:fltVal val="0"/>
                                          </p:val>
                                        </p:tav>
                                        <p:tav tm="100000">
                                          <p:val>
                                            <p:strVal val="#ppt_h"/>
                                          </p:val>
                                        </p:tav>
                                      </p:tavLst>
                                    </p:anim>
                                    <p:animEffect transition="in" filter="fade">
                                      <p:cBhvr>
                                        <p:cTn id="3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44920" y="51470"/>
            <a:ext cx="2159566" cy="363176"/>
          </a:xfrm>
          <a:prstGeom prst="rect">
            <a:avLst/>
          </a:prstGeom>
        </p:spPr>
        <p:txBody>
          <a:bodyPr wrap="none">
            <a:spAutoFit/>
          </a:bodyPr>
          <a:lstStyle/>
          <a:p>
            <a:pPr>
              <a:lnSpc>
                <a:spcPct val="80000"/>
              </a:lnSpc>
            </a:pPr>
            <a:r>
              <a:rPr lang="zh-CN" altLang="en-US" sz="2200" b="1" dirty="0">
                <a:solidFill>
                  <a:srgbClr val="FFFFFF"/>
                </a:solidFill>
                <a:latin typeface="微软雅黑" panose="020B0503020204020204" pitchFamily="34" charset="-122"/>
                <a:ea typeface="微软雅黑" panose="020B0503020204020204" pitchFamily="34" charset="-122"/>
              </a:rPr>
              <a:t>为什么要学算法</a:t>
            </a:r>
          </a:p>
        </p:txBody>
      </p:sp>
      <p:sp>
        <p:nvSpPr>
          <p:cNvPr id="13" name="矩形 12"/>
          <p:cNvSpPr/>
          <p:nvPr/>
        </p:nvSpPr>
        <p:spPr>
          <a:xfrm>
            <a:off x="395536" y="555526"/>
            <a:ext cx="6013185" cy="985206"/>
          </a:xfrm>
          <a:prstGeom prst="rect">
            <a:avLst/>
          </a:prstGeom>
        </p:spPr>
        <p:txBody>
          <a:bodyPr wrap="none">
            <a:spAutoFit/>
          </a:bodyPr>
          <a:lstStyle/>
          <a:p>
            <a:pPr marL="285750" indent="-285750">
              <a:lnSpc>
                <a:spcPct val="110000"/>
              </a:lnSpc>
              <a:buFont typeface="Wingdings" charset="2"/>
              <a:buChar char="p"/>
            </a:pPr>
            <a:r>
              <a:rPr lang="zh-CN" altLang="en-US" b="1" dirty="0">
                <a:solidFill>
                  <a:schemeClr val="bg1">
                    <a:lumMod val="75000"/>
                  </a:schemeClr>
                </a:solidFill>
                <a:latin typeface="微软雅黑" panose="020B0503020204020204" pitchFamily="34" charset="-122"/>
                <a:ea typeface="微软雅黑" panose="020B0503020204020204" pitchFamily="34" charset="-122"/>
              </a:rPr>
              <a:t>算法是软件的灵魂，是计算机科学各个研究领域的核心</a:t>
            </a:r>
          </a:p>
          <a:p>
            <a:pPr marL="285750" indent="-285750">
              <a:lnSpc>
                <a:spcPct val="110000"/>
              </a:lnSpc>
              <a:buFont typeface="Wingdings" charset="2"/>
              <a:buChar char="p"/>
            </a:pPr>
            <a:r>
              <a:rPr lang="zh-CN" altLang="en-US" b="1" dirty="0">
                <a:solidFill>
                  <a:schemeClr val="bg1">
                    <a:lumMod val="75000"/>
                  </a:schemeClr>
                </a:solidFill>
                <a:latin typeface="微软雅黑" panose="020B0503020204020204" pitchFamily="34" charset="-122"/>
                <a:ea typeface="微软雅黑" panose="020B0503020204020204" pitchFamily="34" charset="-122"/>
              </a:rPr>
              <a:t>算法是诸多前沿信息技术的核心角色</a:t>
            </a:r>
            <a:endParaRPr lang="en-US" altLang="zh-CN" b="1" dirty="0">
              <a:solidFill>
                <a:schemeClr val="bg1">
                  <a:lumMod val="75000"/>
                </a:schemeClr>
              </a:solidFill>
              <a:latin typeface="微软雅黑" panose="020B0503020204020204" pitchFamily="34" charset="-122"/>
              <a:ea typeface="微软雅黑" panose="020B0503020204020204" pitchFamily="34" charset="-122"/>
            </a:endParaRPr>
          </a:p>
          <a:p>
            <a:pPr marL="285750" indent="-285750">
              <a:lnSpc>
                <a:spcPct val="110000"/>
              </a:lnSpc>
              <a:buFont typeface="Wingdings" charset="2"/>
              <a:buChar char="p"/>
            </a:pPr>
            <a:r>
              <a:rPr lang="zh-CN" altLang="en-US" b="1" dirty="0">
                <a:latin typeface="微软雅黑" panose="020B0503020204020204" pitchFamily="34" charset="-122"/>
                <a:ea typeface="微软雅黑" panose="020B0503020204020204" pitchFamily="34" charset="-122"/>
              </a:rPr>
              <a:t>计算思维是信息时代的最重要思维方式之一</a:t>
            </a:r>
          </a:p>
        </p:txBody>
      </p:sp>
      <p:sp>
        <p:nvSpPr>
          <p:cNvPr id="7" name="矩形 6"/>
          <p:cNvSpPr/>
          <p:nvPr/>
        </p:nvSpPr>
        <p:spPr>
          <a:xfrm>
            <a:off x="457200" y="1604778"/>
            <a:ext cx="8147248" cy="2585323"/>
          </a:xfrm>
          <a:prstGeom prst="rect">
            <a:avLst/>
          </a:prstGeom>
        </p:spPr>
        <p:txBody>
          <a:bodyPr wrap="square">
            <a:spAutoFit/>
          </a:bodyPr>
          <a:lstStyle/>
          <a:p>
            <a:pPr algn="just">
              <a:lnSpc>
                <a:spcPct val="150000"/>
              </a:lnSpc>
            </a:pPr>
            <a:r>
              <a:rPr lang="zh-CN" altLang="en-US" sz="1200" dirty="0">
                <a:latin typeface="+mj-lt"/>
              </a:rPr>
              <a:t>“A person well-trained in computer science knows how to </a:t>
            </a:r>
            <a:r>
              <a:rPr lang="zh-CN" altLang="en-US" sz="1200" b="1" dirty="0">
                <a:solidFill>
                  <a:srgbClr val="0070C0"/>
                </a:solidFill>
                <a:latin typeface="+mj-lt"/>
              </a:rPr>
              <a:t>deal with algorithms</a:t>
            </a:r>
            <a:r>
              <a:rPr lang="zh-CN" altLang="en-US" sz="1200" dirty="0">
                <a:latin typeface="+mj-lt"/>
              </a:rPr>
              <a:t>: how to </a:t>
            </a:r>
            <a:r>
              <a:rPr lang="zh-CN" altLang="en-US" sz="1200" b="1" dirty="0">
                <a:solidFill>
                  <a:srgbClr val="F77A2D"/>
                </a:solidFill>
                <a:latin typeface="+mj-lt"/>
              </a:rPr>
              <a:t>construct</a:t>
            </a:r>
            <a:r>
              <a:rPr lang="zh-CN" altLang="en-US" sz="1200" dirty="0">
                <a:solidFill>
                  <a:srgbClr val="FF0000"/>
                </a:solidFill>
                <a:latin typeface="+mj-lt"/>
              </a:rPr>
              <a:t> </a:t>
            </a:r>
            <a:r>
              <a:rPr lang="zh-CN" altLang="en-US" sz="1200" dirty="0">
                <a:latin typeface="+mj-lt"/>
              </a:rPr>
              <a:t>them, </a:t>
            </a:r>
            <a:r>
              <a:rPr lang="zh-CN" altLang="en-US" sz="1200" b="1" dirty="0">
                <a:solidFill>
                  <a:srgbClr val="F77A2D"/>
                </a:solidFill>
                <a:latin typeface="+mj-lt"/>
              </a:rPr>
              <a:t>manipulate</a:t>
            </a:r>
            <a:r>
              <a:rPr lang="zh-CN" altLang="en-US" sz="1200" dirty="0">
                <a:latin typeface="+mj-lt"/>
              </a:rPr>
              <a:t> them, </a:t>
            </a:r>
            <a:r>
              <a:rPr lang="zh-CN" altLang="en-US" sz="1200" b="1" dirty="0">
                <a:solidFill>
                  <a:srgbClr val="F77A2D"/>
                </a:solidFill>
                <a:latin typeface="+mj-lt"/>
              </a:rPr>
              <a:t>understand</a:t>
            </a:r>
            <a:r>
              <a:rPr lang="zh-CN" altLang="en-US" sz="1200" dirty="0">
                <a:latin typeface="+mj-lt"/>
              </a:rPr>
              <a:t> them, </a:t>
            </a:r>
            <a:r>
              <a:rPr lang="zh-CN" altLang="en-US" sz="1200" b="1" dirty="0">
                <a:solidFill>
                  <a:srgbClr val="F77A2D"/>
                </a:solidFill>
                <a:latin typeface="+mj-lt"/>
              </a:rPr>
              <a:t>analyze</a:t>
            </a:r>
            <a:r>
              <a:rPr lang="zh-CN" altLang="en-US" sz="1200" dirty="0">
                <a:latin typeface="+mj-lt"/>
              </a:rPr>
              <a:t> them. This knowledge is preparation for much more than writing good computer programs: it is a </a:t>
            </a:r>
            <a:r>
              <a:rPr lang="zh-CN" altLang="en-US" sz="1200" b="1" dirty="0">
                <a:solidFill>
                  <a:srgbClr val="00B050"/>
                </a:solidFill>
                <a:latin typeface="+mj-lt"/>
              </a:rPr>
              <a:t>general-purpose mental tool </a:t>
            </a:r>
            <a:r>
              <a:rPr lang="zh-CN" altLang="en-US" sz="1200" dirty="0">
                <a:latin typeface="+mj-lt"/>
              </a:rPr>
              <a:t>that will be a definite aid to the understanding of other subjects, whether they be chemistry, linguistics, or music, etc. The reason for this may be understood in the following way: </a:t>
            </a:r>
            <a:r>
              <a:rPr lang="zh-CN" altLang="en-US" sz="1200" u="sng" dirty="0">
                <a:latin typeface="+mj-lt"/>
              </a:rPr>
              <a:t>It has often been said that a person does not really understand something until after teaching it to someone else</a:t>
            </a:r>
            <a:r>
              <a:rPr lang="zh-CN" altLang="en-US" sz="1200" dirty="0">
                <a:latin typeface="+mj-lt"/>
              </a:rPr>
              <a:t>. </a:t>
            </a:r>
            <a:r>
              <a:rPr lang="zh-CN" altLang="en-US" sz="1200" b="1" dirty="0">
                <a:solidFill>
                  <a:srgbClr val="F77A2D"/>
                </a:solidFill>
                <a:latin typeface="+mj-lt"/>
              </a:rPr>
              <a:t>Actually, a person does not really understand something until after teaching it to a computer, i.e., expressing it as an algorithm...</a:t>
            </a:r>
            <a:r>
              <a:rPr lang="zh-CN" altLang="en-US" sz="1200" dirty="0">
                <a:solidFill>
                  <a:srgbClr val="F77A2D"/>
                </a:solidFill>
                <a:latin typeface="+mj-lt"/>
              </a:rPr>
              <a:t> </a:t>
            </a:r>
            <a:r>
              <a:rPr lang="zh-CN" altLang="en-US" sz="1200" dirty="0">
                <a:latin typeface="+mj-lt"/>
              </a:rPr>
              <a:t>An attempt to formalize things as algorithms leads to a much deeper understanding than if we simply try to comprehend things in the traditional way.”</a:t>
            </a:r>
            <a:endParaRPr lang="en-US" altLang="zh-CN" sz="1200" dirty="0">
              <a:latin typeface="+mj-lt"/>
            </a:endParaRPr>
          </a:p>
          <a:p>
            <a:pPr algn="just">
              <a:lnSpc>
                <a:spcPct val="150000"/>
              </a:lnSpc>
            </a:pPr>
            <a:r>
              <a:rPr lang="en-US" altLang="zh-CN" sz="1200" dirty="0">
                <a:latin typeface="+mj-lt"/>
              </a:rPr>
              <a:t>                                                                                                                                                          </a:t>
            </a:r>
            <a:r>
              <a:rPr lang="zh-CN" altLang="en-US" sz="1200" b="1" dirty="0">
                <a:latin typeface="+mj-lt"/>
              </a:rPr>
              <a:t>— </a:t>
            </a:r>
            <a:r>
              <a:rPr lang="zh-CN" altLang="en-US" sz="1200" dirty="0">
                <a:latin typeface="+mj-lt"/>
              </a:rPr>
              <a:t> </a:t>
            </a:r>
            <a:r>
              <a:rPr lang="zh-CN" altLang="en-US" sz="1200" b="1" dirty="0">
                <a:latin typeface="+mj-lt"/>
              </a:rPr>
              <a:t>Donald  Knuth</a:t>
            </a:r>
          </a:p>
        </p:txBody>
      </p:sp>
      <p:sp>
        <p:nvSpPr>
          <p:cNvPr id="8" name="矩形 7"/>
          <p:cNvSpPr/>
          <p:nvPr/>
        </p:nvSpPr>
        <p:spPr>
          <a:xfrm>
            <a:off x="428120" y="4227934"/>
            <a:ext cx="8176327" cy="738664"/>
          </a:xfrm>
          <a:prstGeom prst="rect">
            <a:avLst/>
          </a:prstGeom>
        </p:spPr>
        <p:txBody>
          <a:bodyPr wrap="square">
            <a:spAutoFit/>
          </a:bodyPr>
          <a:lstStyle/>
          <a:p>
            <a:r>
              <a:rPr lang="zh-CN" altLang="en-US" sz="1400" dirty="0">
                <a:solidFill>
                  <a:srgbClr val="000000"/>
                </a:solidFill>
                <a:latin typeface="+mj-lt"/>
              </a:rPr>
              <a:t>“</a:t>
            </a:r>
            <a:r>
              <a:rPr lang="en-US" altLang="zh-CN" sz="1400" dirty="0">
                <a:solidFill>
                  <a:srgbClr val="0070C0"/>
                </a:solidFill>
                <a:latin typeface="+mj-lt"/>
              </a:rPr>
              <a:t>Algorithms</a:t>
            </a:r>
            <a:r>
              <a:rPr lang="en-US" altLang="zh-CN" sz="1400" dirty="0">
                <a:solidFill>
                  <a:srgbClr val="000000"/>
                </a:solidFill>
                <a:latin typeface="+mj-lt"/>
              </a:rPr>
              <a:t>: a common language for nature, human, and computer.</a:t>
            </a:r>
            <a:r>
              <a:rPr lang="zh-CN" altLang="en-US" sz="1400" dirty="0">
                <a:solidFill>
                  <a:srgbClr val="000000"/>
                </a:solidFill>
                <a:latin typeface="+mj-lt"/>
              </a:rPr>
              <a:t>”</a:t>
            </a:r>
            <a:r>
              <a:rPr lang="en-US" altLang="zh-CN" sz="1400" dirty="0">
                <a:solidFill>
                  <a:srgbClr val="000000"/>
                </a:solidFill>
                <a:latin typeface="+mj-lt"/>
              </a:rPr>
              <a:t> </a:t>
            </a:r>
          </a:p>
          <a:p>
            <a:r>
              <a:rPr lang="en-US" altLang="zh-CN" sz="1400" dirty="0">
                <a:solidFill>
                  <a:srgbClr val="000000"/>
                </a:solidFill>
                <a:latin typeface="+mj-lt"/>
              </a:rPr>
              <a:t>                                                   </a:t>
            </a:r>
          </a:p>
          <a:p>
            <a:r>
              <a:rPr lang="en-US" altLang="zh-CN" sz="1400" dirty="0">
                <a:solidFill>
                  <a:srgbClr val="000000"/>
                </a:solidFill>
                <a:latin typeface="+mj-lt"/>
              </a:rPr>
              <a:t>                                                                                                                                    </a:t>
            </a:r>
            <a:r>
              <a:rPr lang="en-US" altLang="zh-CN" sz="1400" dirty="0">
                <a:latin typeface="+mj-lt"/>
              </a:rPr>
              <a:t>— </a:t>
            </a:r>
            <a:r>
              <a:rPr lang="en-US" altLang="zh-CN" sz="1400" b="1" dirty="0" err="1">
                <a:latin typeface="+mj-lt"/>
              </a:rPr>
              <a:t>Avi</a:t>
            </a:r>
            <a:r>
              <a:rPr lang="en-US" altLang="zh-CN" sz="1400" b="1" dirty="0">
                <a:latin typeface="+mj-lt"/>
              </a:rPr>
              <a:t> </a:t>
            </a:r>
            <a:r>
              <a:rPr lang="en-US" altLang="zh-CN" sz="1400" b="1" dirty="0" err="1">
                <a:latin typeface="+mj-lt"/>
              </a:rPr>
              <a:t>Wigderson</a:t>
            </a:r>
            <a:endParaRPr lang="zh-CN" altLang="en-US" sz="1400" b="1" dirty="0">
              <a:latin typeface="+mj-lt"/>
            </a:endParaRPr>
          </a:p>
        </p:txBody>
      </p:sp>
    </p:spTree>
    <p:extLst>
      <p:ext uri="{BB962C8B-B14F-4D97-AF65-F5344CB8AC3E}">
        <p14:creationId xmlns:p14="http://schemas.microsoft.com/office/powerpoint/2010/main" val="2996097048"/>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p:cNvGraphicFramePr>
            <a:graphicFrameLocks noGrp="1"/>
          </p:cNvGraphicFramePr>
          <p:nvPr>
            <p:ph idx="1"/>
            <p:extLst/>
          </p:nvPr>
        </p:nvGraphicFramePr>
        <p:xfrm>
          <a:off x="457200" y="1841971"/>
          <a:ext cx="8229600" cy="3394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矩形 5"/>
          <p:cNvSpPr/>
          <p:nvPr/>
        </p:nvSpPr>
        <p:spPr>
          <a:xfrm>
            <a:off x="7185130" y="2266022"/>
            <a:ext cx="1563334" cy="646331"/>
          </a:xfrm>
          <a:prstGeom prst="rect">
            <a:avLst/>
          </a:prstGeom>
        </p:spPr>
        <p:txBody>
          <a:bodyPr wrap="square">
            <a:spAutoFit/>
          </a:bodyPr>
          <a:lstStyle/>
          <a:p>
            <a:r>
              <a:rPr lang="zh-CN" altLang="zh-CN" dirty="0">
                <a:latin typeface="微软雅黑" panose="020B0503020204020204" pitchFamily="34" charset="-122"/>
                <a:ea typeface="微软雅黑" panose="020B0503020204020204" pitchFamily="34" charset="-122"/>
              </a:rPr>
              <a:t>第四范式</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大</a:t>
            </a:r>
            <a:r>
              <a:rPr lang="zh-CN" altLang="zh-CN" dirty="0">
                <a:latin typeface="微软雅黑" panose="020B0503020204020204" pitchFamily="34" charset="-122"/>
                <a:ea typeface="微软雅黑" panose="020B0503020204020204" pitchFamily="34" charset="-122"/>
              </a:rPr>
              <a:t>数据分析</a:t>
            </a:r>
          </a:p>
        </p:txBody>
      </p:sp>
      <p:sp>
        <p:nvSpPr>
          <p:cNvPr id="7" name="矩形 6"/>
          <p:cNvSpPr/>
          <p:nvPr/>
        </p:nvSpPr>
        <p:spPr>
          <a:xfrm>
            <a:off x="5137137" y="2727687"/>
            <a:ext cx="1223772" cy="646331"/>
          </a:xfrm>
          <a:prstGeom prst="rect">
            <a:avLst/>
          </a:prstGeom>
        </p:spPr>
        <p:txBody>
          <a:bodyPr wrap="square">
            <a:spAutoFit/>
          </a:bodyPr>
          <a:lstStyle/>
          <a:p>
            <a:r>
              <a:rPr lang="zh-CN" altLang="zh-CN" dirty="0">
                <a:latin typeface="微软雅黑" panose="020B0503020204020204" pitchFamily="34" charset="-122"/>
                <a:ea typeface="微软雅黑" panose="020B0503020204020204" pitchFamily="34" charset="-122"/>
              </a:rPr>
              <a:t>第三范式：仿真模拟</a:t>
            </a:r>
          </a:p>
        </p:txBody>
      </p:sp>
      <p:sp>
        <p:nvSpPr>
          <p:cNvPr id="8" name="矩形 7"/>
          <p:cNvSpPr/>
          <p:nvPr/>
        </p:nvSpPr>
        <p:spPr>
          <a:xfrm>
            <a:off x="2983329" y="3215842"/>
            <a:ext cx="1349466" cy="646331"/>
          </a:xfrm>
          <a:prstGeom prst="rect">
            <a:avLst/>
          </a:prstGeom>
        </p:spPr>
        <p:txBody>
          <a:bodyPr wrap="square">
            <a:spAutoFit/>
          </a:bodyPr>
          <a:lstStyle/>
          <a:p>
            <a:r>
              <a:rPr lang="zh-CN" altLang="zh-CN" dirty="0">
                <a:latin typeface="微软雅黑" panose="020B0503020204020204" pitchFamily="34" charset="-122"/>
                <a:ea typeface="微软雅黑" panose="020B0503020204020204" pitchFamily="34" charset="-122"/>
              </a:rPr>
              <a:t>第二范式：模型推演</a:t>
            </a:r>
            <a:endParaRPr lang="zh-CN" altLang="en-US" dirty="0">
              <a:latin typeface="微软雅黑" panose="020B0503020204020204" pitchFamily="34" charset="-122"/>
              <a:ea typeface="微软雅黑" panose="020B0503020204020204" pitchFamily="34" charset="-122"/>
            </a:endParaRPr>
          </a:p>
        </p:txBody>
      </p:sp>
      <p:sp>
        <p:nvSpPr>
          <p:cNvPr id="9" name="矩形 8"/>
          <p:cNvSpPr/>
          <p:nvPr/>
        </p:nvSpPr>
        <p:spPr>
          <a:xfrm>
            <a:off x="810835" y="3723130"/>
            <a:ext cx="1368152" cy="646331"/>
          </a:xfrm>
          <a:prstGeom prst="rect">
            <a:avLst/>
          </a:prstGeom>
        </p:spPr>
        <p:txBody>
          <a:bodyPr wrap="square">
            <a:spAutoFit/>
          </a:bodyPr>
          <a:lstStyle/>
          <a:p>
            <a:r>
              <a:rPr lang="zh-CN" altLang="zh-CN" dirty="0">
                <a:latin typeface="微软雅黑" panose="020B0503020204020204" pitchFamily="34" charset="-122"/>
                <a:ea typeface="微软雅黑" panose="020B0503020204020204" pitchFamily="34" charset="-122"/>
              </a:rPr>
              <a:t>第一范式：实验归纳</a:t>
            </a:r>
            <a:endParaRPr lang="zh-CN" altLang="en-US" dirty="0">
              <a:latin typeface="微软雅黑" panose="020B0503020204020204" pitchFamily="34" charset="-122"/>
              <a:ea typeface="微软雅黑" panose="020B0503020204020204" pitchFamily="34" charset="-122"/>
            </a:endParaRPr>
          </a:p>
        </p:txBody>
      </p:sp>
      <p:sp>
        <p:nvSpPr>
          <p:cNvPr id="11" name="矩形 10"/>
          <p:cNvSpPr/>
          <p:nvPr/>
        </p:nvSpPr>
        <p:spPr>
          <a:xfrm>
            <a:off x="412285" y="2214612"/>
            <a:ext cx="1999475" cy="1220847"/>
          </a:xfrm>
          <a:prstGeom prst="rect">
            <a:avLst/>
          </a:prstGeom>
        </p:spPr>
        <p:txBody>
          <a:bodyPr wrap="square">
            <a:spAutoFit/>
          </a:bodyPr>
          <a:lstStyle/>
          <a:p>
            <a:pPr>
              <a:lnSpc>
                <a:spcPts val="2200"/>
              </a:lnSpc>
            </a:pPr>
            <a:r>
              <a:rPr lang="en-US" altLang="zh-CN" sz="1600" b="1" dirty="0">
                <a:solidFill>
                  <a:srgbClr val="F77A2D"/>
                </a:solidFill>
                <a:latin typeface="微软雅黑" panose="020B0503020204020204" pitchFamily="34" charset="-122"/>
                <a:ea typeface="微软雅黑" panose="020B0503020204020204" pitchFamily="34" charset="-122"/>
              </a:rPr>
              <a:t>1.</a:t>
            </a:r>
            <a:r>
              <a:rPr lang="zh-CN" altLang="en-US" sz="1600" b="1" dirty="0">
                <a:solidFill>
                  <a:srgbClr val="F77A2D"/>
                </a:solidFill>
                <a:latin typeface="微软雅黑" panose="020B0503020204020204" pitchFamily="34" charset="-122"/>
                <a:ea typeface="微软雅黑" panose="020B0503020204020204" pitchFamily="34" charset="-122"/>
              </a:rPr>
              <a:t>实验思维 </a:t>
            </a:r>
            <a:r>
              <a:rPr lang="zh-CN" altLang="en-US" sz="1600" spc="150" dirty="0">
                <a:latin typeface="微软雅黑" panose="020B0503020204020204" pitchFamily="34" charset="-122"/>
                <a:ea typeface="微软雅黑" panose="020B0503020204020204" pitchFamily="34" charset="-122"/>
              </a:rPr>
              <a:t>以</a:t>
            </a:r>
            <a:r>
              <a:rPr lang="zh-CN" altLang="en-US" sz="1600" spc="150" dirty="0">
                <a:solidFill>
                  <a:srgbClr val="1F7BE1"/>
                </a:solidFill>
                <a:latin typeface="微软雅黑" panose="020B0503020204020204" pitchFamily="34" charset="-122"/>
                <a:ea typeface="微软雅黑" panose="020B0503020204020204" pitchFamily="34" charset="-122"/>
              </a:rPr>
              <a:t>观察</a:t>
            </a:r>
            <a:r>
              <a:rPr lang="zh-CN" altLang="en-US" sz="1600" spc="150" dirty="0">
                <a:latin typeface="微软雅黑" panose="020B0503020204020204" pitchFamily="34" charset="-122"/>
                <a:ea typeface="微软雅黑" panose="020B0503020204020204" pitchFamily="34" charset="-122"/>
              </a:rPr>
              <a:t>和</a:t>
            </a:r>
            <a:r>
              <a:rPr lang="zh-CN" altLang="en-US" sz="1600" spc="150" dirty="0">
                <a:solidFill>
                  <a:srgbClr val="1F7BE1"/>
                </a:solidFill>
                <a:latin typeface="微软雅黑" panose="020B0503020204020204" pitchFamily="34" charset="-122"/>
                <a:ea typeface="微软雅黑" panose="020B0503020204020204" pitchFamily="34" charset="-122"/>
              </a:rPr>
              <a:t>归纳</a:t>
            </a:r>
            <a:r>
              <a:rPr lang="zh-CN" altLang="en-US" sz="1600" spc="150" dirty="0">
                <a:latin typeface="微软雅黑" panose="020B0503020204020204" pitchFamily="34" charset="-122"/>
                <a:ea typeface="微软雅黑" panose="020B0503020204020204" pitchFamily="34" charset="-122"/>
              </a:rPr>
              <a:t>自然规律为特征，以物理学科为代表</a:t>
            </a:r>
          </a:p>
        </p:txBody>
      </p:sp>
      <p:sp>
        <p:nvSpPr>
          <p:cNvPr id="13" name="矩形 12"/>
          <p:cNvSpPr/>
          <p:nvPr/>
        </p:nvSpPr>
        <p:spPr>
          <a:xfrm>
            <a:off x="2555776" y="1812761"/>
            <a:ext cx="2016224" cy="938719"/>
          </a:xfrm>
          <a:prstGeom prst="rect">
            <a:avLst/>
          </a:prstGeom>
        </p:spPr>
        <p:txBody>
          <a:bodyPr wrap="square">
            <a:spAutoFit/>
          </a:bodyPr>
          <a:lstStyle/>
          <a:p>
            <a:pPr>
              <a:lnSpc>
                <a:spcPts val="2200"/>
              </a:lnSpc>
            </a:pPr>
            <a:r>
              <a:rPr lang="en-US" altLang="zh-CN" sz="1600" b="1" dirty="0">
                <a:solidFill>
                  <a:srgbClr val="F77A2D"/>
                </a:solidFill>
                <a:latin typeface="微软雅黑" panose="020B0503020204020204" pitchFamily="34" charset="-122"/>
                <a:ea typeface="微软雅黑" panose="020B0503020204020204" pitchFamily="34" charset="-122"/>
              </a:rPr>
              <a:t>2. </a:t>
            </a:r>
            <a:r>
              <a:rPr lang="zh-CN" altLang="en-US" sz="1600" b="1" dirty="0">
                <a:solidFill>
                  <a:srgbClr val="F77A2D"/>
                </a:solidFill>
                <a:latin typeface="微软雅黑" panose="020B0503020204020204" pitchFamily="34" charset="-122"/>
                <a:ea typeface="微软雅黑" panose="020B0503020204020204" pitchFamily="34" charset="-122"/>
              </a:rPr>
              <a:t>理论思维 </a:t>
            </a:r>
            <a:r>
              <a:rPr lang="zh-CN" altLang="en-US" sz="1600" spc="150" dirty="0">
                <a:latin typeface="微软雅黑" panose="020B0503020204020204" pitchFamily="34" charset="-122"/>
                <a:ea typeface="微软雅黑" panose="020B0503020204020204" pitchFamily="34" charset="-122"/>
              </a:rPr>
              <a:t>以</a:t>
            </a:r>
            <a:r>
              <a:rPr lang="zh-CN" altLang="en-US" sz="1600" spc="150" dirty="0">
                <a:solidFill>
                  <a:srgbClr val="1F7BE1"/>
                </a:solidFill>
                <a:latin typeface="微软雅黑" panose="020B0503020204020204" pitchFamily="34" charset="-122"/>
                <a:ea typeface="微软雅黑" panose="020B0503020204020204" pitchFamily="34" charset="-122"/>
              </a:rPr>
              <a:t>推理</a:t>
            </a:r>
            <a:r>
              <a:rPr lang="zh-CN" altLang="en-US" sz="1600" spc="150" dirty="0">
                <a:latin typeface="微软雅黑" panose="020B0503020204020204" pitchFamily="34" charset="-122"/>
                <a:ea typeface="微软雅黑" panose="020B0503020204020204" pitchFamily="34" charset="-122"/>
              </a:rPr>
              <a:t>和</a:t>
            </a:r>
            <a:r>
              <a:rPr lang="zh-CN" altLang="en-US" sz="1600" spc="150" dirty="0">
                <a:solidFill>
                  <a:srgbClr val="1F7BE1"/>
                </a:solidFill>
                <a:latin typeface="微软雅黑" panose="020B0503020204020204" pitchFamily="34" charset="-122"/>
                <a:ea typeface="微软雅黑" panose="020B0503020204020204" pitchFamily="34" charset="-122"/>
              </a:rPr>
              <a:t>演绎</a:t>
            </a:r>
            <a:r>
              <a:rPr lang="zh-CN" altLang="en-US" sz="1600" spc="150" dirty="0">
                <a:latin typeface="微软雅黑" panose="020B0503020204020204" pitchFamily="34" charset="-122"/>
                <a:ea typeface="微软雅黑" panose="020B0503020204020204" pitchFamily="34" charset="-122"/>
              </a:rPr>
              <a:t>为特征，以数学学科为代表</a:t>
            </a:r>
          </a:p>
        </p:txBody>
      </p:sp>
      <p:sp>
        <p:nvSpPr>
          <p:cNvPr id="12" name="矩形 11"/>
          <p:cNvSpPr/>
          <p:nvPr/>
        </p:nvSpPr>
        <p:spPr>
          <a:xfrm>
            <a:off x="4716016" y="3610727"/>
            <a:ext cx="4247937" cy="1481303"/>
          </a:xfrm>
          <a:prstGeom prst="rect">
            <a:avLst/>
          </a:prstGeom>
          <a:ln w="19050">
            <a:noFill/>
          </a:ln>
        </p:spPr>
        <p:txBody>
          <a:bodyPr wrap="square">
            <a:spAutoFit/>
          </a:bodyPr>
          <a:lstStyle/>
          <a:p>
            <a:pPr>
              <a:lnSpc>
                <a:spcPts val="2200"/>
              </a:lnSpc>
            </a:pPr>
            <a:r>
              <a:rPr lang="en-US" altLang="zh-CN" sz="1600" b="1" dirty="0">
                <a:solidFill>
                  <a:srgbClr val="F77A2D"/>
                </a:solidFill>
                <a:latin typeface="微软雅黑" panose="020B0503020204020204" pitchFamily="34" charset="-122"/>
                <a:ea typeface="微软雅黑" panose="020B0503020204020204" pitchFamily="34" charset="-122"/>
              </a:rPr>
              <a:t>3.</a:t>
            </a:r>
            <a:r>
              <a:rPr lang="zh-CN" altLang="en-US" sz="1600" b="1" dirty="0">
                <a:solidFill>
                  <a:srgbClr val="F77A2D"/>
                </a:solidFill>
                <a:latin typeface="微软雅黑" panose="020B0503020204020204" pitchFamily="34" charset="-122"/>
                <a:ea typeface="微软雅黑" panose="020B0503020204020204" pitchFamily="34" charset="-122"/>
              </a:rPr>
              <a:t>计算思维</a:t>
            </a:r>
            <a:r>
              <a:rPr lang="zh-CN" altLang="en-US" sz="1600" dirty="0"/>
              <a:t> </a:t>
            </a:r>
            <a:r>
              <a:rPr lang="zh-CN" altLang="en-US" sz="1600" spc="150" dirty="0">
                <a:latin typeface="微软雅黑" panose="020B0503020204020204" pitchFamily="34" charset="-122"/>
                <a:ea typeface="微软雅黑" panose="020B0503020204020204" pitchFamily="34" charset="-122"/>
              </a:rPr>
              <a:t>又称构造思维，运用计算机科学的基础概念进行问题求解、系统设计以及人类行为理解等涵盖计算机科学之广度的一系列思维活动，以</a:t>
            </a:r>
            <a:r>
              <a:rPr lang="zh-CN" altLang="en-US" sz="1600" spc="150" dirty="0">
                <a:solidFill>
                  <a:srgbClr val="1F7BE1"/>
                </a:solidFill>
                <a:latin typeface="微软雅黑" panose="020B0503020204020204" pitchFamily="34" charset="-122"/>
                <a:ea typeface="微软雅黑" panose="020B0503020204020204" pitchFamily="34" charset="-122"/>
              </a:rPr>
              <a:t>设计</a:t>
            </a:r>
            <a:r>
              <a:rPr lang="zh-CN" altLang="en-US" sz="1600" spc="150" dirty="0">
                <a:latin typeface="微软雅黑" panose="020B0503020204020204" pitchFamily="34" charset="-122"/>
                <a:ea typeface="微软雅黑" panose="020B0503020204020204" pitchFamily="34" charset="-122"/>
              </a:rPr>
              <a:t>和</a:t>
            </a:r>
            <a:r>
              <a:rPr lang="zh-CN" altLang="en-US" sz="1600" spc="150" dirty="0">
                <a:solidFill>
                  <a:srgbClr val="1F7BE1"/>
                </a:solidFill>
                <a:latin typeface="微软雅黑" panose="020B0503020204020204" pitchFamily="34" charset="-122"/>
                <a:ea typeface="微软雅黑" panose="020B0503020204020204" pitchFamily="34" charset="-122"/>
              </a:rPr>
              <a:t>构造</a:t>
            </a:r>
            <a:r>
              <a:rPr lang="zh-CN" altLang="en-US" sz="1600" spc="150" dirty="0">
                <a:latin typeface="微软雅黑" panose="020B0503020204020204" pitchFamily="34" charset="-122"/>
                <a:ea typeface="微软雅黑" panose="020B0503020204020204" pitchFamily="34" charset="-122"/>
              </a:rPr>
              <a:t>为特征，以计算机学科为代表</a:t>
            </a:r>
          </a:p>
        </p:txBody>
      </p:sp>
      <p:sp>
        <p:nvSpPr>
          <p:cNvPr id="15" name="矩形 14">
            <a:extLst>
              <a:ext uri="{FF2B5EF4-FFF2-40B4-BE49-F238E27FC236}">
                <a16:creationId xmlns:a16="http://schemas.microsoft.com/office/drawing/2014/main" id="{B5924565-EAF4-6942-930A-733BC3D0C8EE}"/>
              </a:ext>
            </a:extLst>
          </p:cNvPr>
          <p:cNvSpPr/>
          <p:nvPr/>
        </p:nvSpPr>
        <p:spPr>
          <a:xfrm>
            <a:off x="107504" y="555526"/>
            <a:ext cx="6013185" cy="1006429"/>
          </a:xfrm>
          <a:prstGeom prst="rect">
            <a:avLst/>
          </a:prstGeom>
        </p:spPr>
        <p:txBody>
          <a:bodyPr wrap="none">
            <a:spAutoFit/>
          </a:bodyPr>
          <a:lstStyle/>
          <a:p>
            <a:pPr marL="285750" indent="-285750">
              <a:lnSpc>
                <a:spcPct val="110000"/>
              </a:lnSpc>
              <a:buFont typeface="Wingdings" charset="2"/>
              <a:buChar char="p"/>
            </a:pPr>
            <a:r>
              <a:rPr lang="zh-CN" altLang="en-US" b="1" dirty="0">
                <a:solidFill>
                  <a:schemeClr val="bg1">
                    <a:lumMod val="75000"/>
                  </a:schemeClr>
                </a:solidFill>
                <a:latin typeface="微软雅黑" panose="020B0503020204020204" pitchFamily="34" charset="-122"/>
                <a:ea typeface="微软雅黑" panose="020B0503020204020204" pitchFamily="34" charset="-122"/>
              </a:rPr>
              <a:t>算法是软件的灵魂，是计算机科学各个研究领域的核心</a:t>
            </a:r>
          </a:p>
          <a:p>
            <a:pPr marL="285750" indent="-285750">
              <a:lnSpc>
                <a:spcPct val="110000"/>
              </a:lnSpc>
              <a:buFont typeface="Wingdings" charset="2"/>
              <a:buChar char="p"/>
            </a:pPr>
            <a:r>
              <a:rPr lang="zh-CN" altLang="en-US" b="1" dirty="0">
                <a:solidFill>
                  <a:schemeClr val="bg1">
                    <a:lumMod val="75000"/>
                  </a:schemeClr>
                </a:solidFill>
                <a:latin typeface="微软雅黑" panose="020B0503020204020204" pitchFamily="34" charset="-122"/>
                <a:ea typeface="微软雅黑" panose="020B0503020204020204" pitchFamily="34" charset="-122"/>
              </a:rPr>
              <a:t>算法是诸多前沿信息技术的核心角色</a:t>
            </a:r>
            <a:endParaRPr lang="en-US" altLang="zh-CN" b="1" dirty="0">
              <a:solidFill>
                <a:schemeClr val="bg1">
                  <a:lumMod val="75000"/>
                </a:schemeClr>
              </a:solidFill>
              <a:latin typeface="微软雅黑" panose="020B0503020204020204" pitchFamily="34" charset="-122"/>
              <a:ea typeface="微软雅黑" panose="020B0503020204020204" pitchFamily="34" charset="-122"/>
            </a:endParaRPr>
          </a:p>
          <a:p>
            <a:pPr marL="285750" indent="-285750">
              <a:lnSpc>
                <a:spcPct val="110000"/>
              </a:lnSpc>
              <a:buFont typeface="Wingdings" charset="2"/>
              <a:buChar char="p"/>
            </a:pPr>
            <a:r>
              <a:rPr lang="zh-CN" altLang="en-US" b="1" dirty="0">
                <a:latin typeface="微软雅黑" panose="020B0503020204020204" pitchFamily="34" charset="-122"/>
                <a:ea typeface="微软雅黑" panose="020B0503020204020204" pitchFamily="34" charset="-122"/>
              </a:rPr>
              <a:t>计算思维是信息时代的最重要科学思维方式</a:t>
            </a:r>
          </a:p>
        </p:txBody>
      </p:sp>
      <p:pic>
        <p:nvPicPr>
          <p:cNvPr id="17" name="Picture 4" descr="æ¥çæºå¾å">
            <a:extLst>
              <a:ext uri="{FF2B5EF4-FFF2-40B4-BE49-F238E27FC236}">
                <a16:creationId xmlns:a16="http://schemas.microsoft.com/office/drawing/2014/main" id="{5DB9A92C-93B4-064C-8CA2-8B9358B76F0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82303" y="51470"/>
            <a:ext cx="2166161" cy="1444108"/>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a:extLst>
              <a:ext uri="{FF2B5EF4-FFF2-40B4-BE49-F238E27FC236}">
                <a16:creationId xmlns:a16="http://schemas.microsoft.com/office/drawing/2014/main" id="{F6218978-D794-5E4A-A53D-40369E275805}"/>
              </a:ext>
            </a:extLst>
          </p:cNvPr>
          <p:cNvSpPr txBox="1"/>
          <p:nvPr/>
        </p:nvSpPr>
        <p:spPr>
          <a:xfrm>
            <a:off x="7059210" y="1493351"/>
            <a:ext cx="1098506" cy="369332"/>
          </a:xfrm>
          <a:prstGeom prst="rect">
            <a:avLst/>
          </a:prstGeom>
          <a:noFill/>
        </p:spPr>
        <p:txBody>
          <a:bodyPr wrap="none" rtlCol="0">
            <a:spAutoFit/>
          </a:bodyPr>
          <a:lstStyle/>
          <a:p>
            <a:r>
              <a:rPr kumimoji="1" lang="en-US" altLang="zh-CN" dirty="0">
                <a:latin typeface="Times New Roman" charset="0"/>
                <a:ea typeface="Times New Roman" charset="0"/>
                <a:cs typeface="Times New Roman" charset="0"/>
              </a:rPr>
              <a:t>Tony</a:t>
            </a:r>
            <a:r>
              <a:rPr kumimoji="1" lang="zh-CN" altLang="en-US" dirty="0">
                <a:latin typeface="Times New Roman" charset="0"/>
                <a:ea typeface="Times New Roman" charset="0"/>
                <a:cs typeface="Times New Roman" charset="0"/>
              </a:rPr>
              <a:t> </a:t>
            </a:r>
            <a:r>
              <a:rPr kumimoji="1" lang="en-US" altLang="zh-CN" dirty="0">
                <a:latin typeface="Times New Roman" charset="0"/>
                <a:ea typeface="Times New Roman" charset="0"/>
                <a:cs typeface="Times New Roman" charset="0"/>
              </a:rPr>
              <a:t>Hey</a:t>
            </a:r>
            <a:endParaRPr kumimoji="1" lang="zh-CN" altLang="en-US" dirty="0">
              <a:latin typeface="Times New Roman" charset="0"/>
              <a:ea typeface="Times New Roman" charset="0"/>
              <a:cs typeface="Times New Roman" charset="0"/>
            </a:endParaRPr>
          </a:p>
        </p:txBody>
      </p:sp>
      <p:sp>
        <p:nvSpPr>
          <p:cNvPr id="19" name="矩形 18">
            <a:extLst>
              <a:ext uri="{FF2B5EF4-FFF2-40B4-BE49-F238E27FC236}">
                <a16:creationId xmlns:a16="http://schemas.microsoft.com/office/drawing/2014/main" id="{7DB31E05-777D-B445-8D40-D2FB56F43F84}"/>
              </a:ext>
            </a:extLst>
          </p:cNvPr>
          <p:cNvSpPr/>
          <p:nvPr/>
        </p:nvSpPr>
        <p:spPr>
          <a:xfrm>
            <a:off x="107504" y="51470"/>
            <a:ext cx="2159566" cy="363176"/>
          </a:xfrm>
          <a:prstGeom prst="rect">
            <a:avLst/>
          </a:prstGeom>
        </p:spPr>
        <p:txBody>
          <a:bodyPr wrap="none">
            <a:spAutoFit/>
          </a:bodyPr>
          <a:lstStyle/>
          <a:p>
            <a:pPr>
              <a:lnSpc>
                <a:spcPct val="80000"/>
              </a:lnSpc>
            </a:pPr>
            <a:r>
              <a:rPr lang="zh-CN" altLang="en-US" sz="2200" b="1" dirty="0">
                <a:solidFill>
                  <a:srgbClr val="FFFFFF"/>
                </a:solidFill>
                <a:latin typeface="微软雅黑" panose="020B0503020204020204" pitchFamily="34" charset="-122"/>
                <a:ea typeface="微软雅黑" panose="020B0503020204020204" pitchFamily="34" charset="-122"/>
              </a:rPr>
              <a:t>为什么要学算法</a:t>
            </a:r>
          </a:p>
        </p:txBody>
      </p:sp>
    </p:spTree>
    <p:extLst>
      <p:ext uri="{BB962C8B-B14F-4D97-AF65-F5344CB8AC3E}">
        <p14:creationId xmlns:p14="http://schemas.microsoft.com/office/powerpoint/2010/main" val="3987081988"/>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44920" y="51470"/>
            <a:ext cx="2159566" cy="363176"/>
          </a:xfrm>
          <a:prstGeom prst="rect">
            <a:avLst/>
          </a:prstGeom>
        </p:spPr>
        <p:txBody>
          <a:bodyPr wrap="none">
            <a:spAutoFit/>
          </a:bodyPr>
          <a:lstStyle/>
          <a:p>
            <a:pPr>
              <a:lnSpc>
                <a:spcPct val="80000"/>
              </a:lnSpc>
            </a:pPr>
            <a:r>
              <a:rPr lang="zh-CN" altLang="en-US" sz="2200" b="1" dirty="0">
                <a:solidFill>
                  <a:srgbClr val="FFFFFF"/>
                </a:solidFill>
                <a:latin typeface="微软雅黑" panose="020B0503020204020204" pitchFamily="34" charset="-122"/>
                <a:ea typeface="微软雅黑" panose="020B0503020204020204" pitchFamily="34" charset="-122"/>
              </a:rPr>
              <a:t>为什么要学算法</a:t>
            </a:r>
          </a:p>
        </p:txBody>
      </p:sp>
      <p:sp>
        <p:nvSpPr>
          <p:cNvPr id="13" name="矩形 12"/>
          <p:cNvSpPr/>
          <p:nvPr/>
        </p:nvSpPr>
        <p:spPr>
          <a:xfrm>
            <a:off x="395536" y="579333"/>
            <a:ext cx="6013185" cy="1200329"/>
          </a:xfrm>
          <a:prstGeom prst="rect">
            <a:avLst/>
          </a:prstGeom>
        </p:spPr>
        <p:txBody>
          <a:bodyPr wrap="none">
            <a:spAutoFit/>
          </a:bodyPr>
          <a:lstStyle/>
          <a:p>
            <a:pPr marL="285750" indent="-285750">
              <a:buFont typeface="Wingdings" charset="2"/>
              <a:buChar char="p"/>
            </a:pPr>
            <a:r>
              <a:rPr lang="zh-CN" altLang="en-US" b="1" dirty="0">
                <a:solidFill>
                  <a:schemeClr val="bg1">
                    <a:lumMod val="75000"/>
                  </a:schemeClr>
                </a:solidFill>
                <a:latin typeface="微软雅黑" panose="020B0503020204020204" pitchFamily="34" charset="-122"/>
                <a:ea typeface="微软雅黑" panose="020B0503020204020204" pitchFamily="34" charset="-122"/>
              </a:rPr>
              <a:t>算法是软件的灵魂，是计算机科学各个研究领域的核心</a:t>
            </a:r>
          </a:p>
          <a:p>
            <a:pPr marL="285750" indent="-285750">
              <a:buFont typeface="Wingdings" charset="2"/>
              <a:buChar char="p"/>
            </a:pPr>
            <a:r>
              <a:rPr lang="zh-CN" altLang="en-US" b="1" dirty="0">
                <a:solidFill>
                  <a:schemeClr val="bg1">
                    <a:lumMod val="75000"/>
                  </a:schemeClr>
                </a:solidFill>
                <a:latin typeface="微软雅黑" panose="020B0503020204020204" pitchFamily="34" charset="-122"/>
                <a:ea typeface="微软雅黑" panose="020B0503020204020204" pitchFamily="34" charset="-122"/>
              </a:rPr>
              <a:t>算法是诸多前沿信息技术的核心角色</a:t>
            </a:r>
            <a:endParaRPr lang="en-US" altLang="zh-CN" b="1" dirty="0">
              <a:solidFill>
                <a:schemeClr val="bg1">
                  <a:lumMod val="75000"/>
                </a:schemeClr>
              </a:solidFill>
              <a:latin typeface="微软雅黑" panose="020B0503020204020204" pitchFamily="34" charset="-122"/>
              <a:ea typeface="微软雅黑" panose="020B0503020204020204" pitchFamily="34" charset="-122"/>
            </a:endParaRPr>
          </a:p>
          <a:p>
            <a:pPr marL="285750" indent="-285750">
              <a:buFont typeface="Wingdings" charset="2"/>
              <a:buChar char="p"/>
            </a:pPr>
            <a:r>
              <a:rPr lang="zh-CN" altLang="en-US" b="1" dirty="0">
                <a:solidFill>
                  <a:schemeClr val="bg1">
                    <a:lumMod val="75000"/>
                  </a:schemeClr>
                </a:solidFill>
                <a:latin typeface="微软雅黑" panose="020B0503020204020204" pitchFamily="34" charset="-122"/>
                <a:ea typeface="微软雅黑" panose="020B0503020204020204" pitchFamily="34" charset="-122"/>
              </a:rPr>
              <a:t>计算思维是信息时代的最重要思维方式</a:t>
            </a:r>
            <a:endParaRPr lang="en-US" altLang="zh-CN" b="1" dirty="0">
              <a:solidFill>
                <a:schemeClr val="bg1">
                  <a:lumMod val="75000"/>
                </a:schemeClr>
              </a:solidFill>
              <a:latin typeface="微软雅黑" panose="020B0503020204020204" pitchFamily="34" charset="-122"/>
              <a:ea typeface="微软雅黑" panose="020B0503020204020204" pitchFamily="34" charset="-122"/>
            </a:endParaRPr>
          </a:p>
          <a:p>
            <a:pPr marL="285750" indent="-285750">
              <a:buFont typeface="Wingdings" charset="2"/>
              <a:buChar char="p"/>
            </a:pPr>
            <a:r>
              <a:rPr lang="zh-CN" altLang="en-US" b="1" dirty="0">
                <a:latin typeface="微软雅黑" panose="020B0503020204020204" pitchFamily="34" charset="-122"/>
                <a:ea typeface="微软雅黑" panose="020B0503020204020204" pitchFamily="34" charset="-122"/>
              </a:rPr>
              <a:t>算法是 </a:t>
            </a:r>
            <a:r>
              <a:rPr lang="en-US" altLang="zh-CN" b="1" dirty="0">
                <a:latin typeface="微软雅黑" panose="020B0503020204020204" pitchFamily="34" charset="-122"/>
                <a:ea typeface="微软雅黑" panose="020B0503020204020204" pitchFamily="34" charset="-122"/>
              </a:rPr>
              <a:t>IT</a:t>
            </a:r>
            <a:r>
              <a:rPr lang="zh-CN" altLang="en-US" b="1" dirty="0">
                <a:latin typeface="微软雅黑" panose="020B0503020204020204" pitchFamily="34" charset="-122"/>
                <a:ea typeface="微软雅黑" panose="020B0503020204020204" pitchFamily="34" charset="-122"/>
              </a:rPr>
              <a:t> 公司面试考察的重要内容</a:t>
            </a:r>
          </a:p>
        </p:txBody>
      </p:sp>
      <p:sp>
        <p:nvSpPr>
          <p:cNvPr id="27" name="矩形 26"/>
          <p:cNvSpPr/>
          <p:nvPr/>
        </p:nvSpPr>
        <p:spPr>
          <a:xfrm>
            <a:off x="500922" y="2067694"/>
            <a:ext cx="7931224" cy="1022844"/>
          </a:xfrm>
          <a:prstGeom prst="rect">
            <a:avLst/>
          </a:prstGeom>
          <a:noFill/>
          <a:ln>
            <a:solidFill>
              <a:srgbClr val="1F7BE1"/>
            </a:solidFill>
          </a:ln>
        </p:spPr>
        <p:txBody>
          <a:bodyPr wrap="square">
            <a:spAutoFit/>
          </a:bodyPr>
          <a:lstStyle/>
          <a:p>
            <a:pPr algn="just">
              <a:lnSpc>
                <a:spcPts val="2500"/>
              </a:lnSpc>
            </a:pPr>
            <a:r>
              <a:rPr lang="zh-CN" altLang="en-US" sz="1600" b="1" dirty="0">
                <a:solidFill>
                  <a:srgbClr val="F77A2D"/>
                </a:solidFill>
                <a:latin typeface="微软雅黑" panose="020B0503020204020204" pitchFamily="34" charset="-122"/>
                <a:ea typeface="微软雅黑" panose="020B0503020204020204" pitchFamily="34" charset="-122"/>
              </a:rPr>
              <a:t>题目</a:t>
            </a:r>
            <a:r>
              <a:rPr lang="en-US" altLang="zh-CN" sz="1600" b="1" dirty="0">
                <a:solidFill>
                  <a:srgbClr val="F77A2D"/>
                </a:solidFill>
                <a:latin typeface="微软雅黑" panose="020B0503020204020204" pitchFamily="34" charset="-122"/>
                <a:ea typeface="微软雅黑" panose="020B0503020204020204" pitchFamily="34" charset="-122"/>
              </a:rPr>
              <a:t>1</a:t>
            </a:r>
            <a:r>
              <a:rPr lang="zh-CN" altLang="en-US" sz="1600" b="1" dirty="0">
                <a:solidFill>
                  <a:srgbClr val="F77A2D"/>
                </a:solidFill>
                <a:latin typeface="微软雅黑" panose="020B0503020204020204" pitchFamily="34" charset="-122"/>
                <a:ea typeface="微软雅黑" panose="020B0503020204020204" pitchFamily="34" charset="-122"/>
              </a:rPr>
              <a:t>：</a:t>
            </a:r>
            <a:r>
              <a:rPr lang="zh-CN" altLang="en-US" sz="1600" spc="150" dirty="0">
                <a:latin typeface="微软雅黑" panose="020B0503020204020204" pitchFamily="34" charset="-122"/>
                <a:ea typeface="微软雅黑" panose="020B0503020204020204" pitchFamily="34" charset="-122"/>
              </a:rPr>
              <a:t>今有30 根火柴，两人依次从中拿取，规定每次只能从一堆中取一根或两根，最后取完者为胜。假设对手先取，你是否有必胜的策略？如果有，请告知获胜策略；否则，请说明理由。</a:t>
            </a:r>
          </a:p>
        </p:txBody>
      </p:sp>
      <p:sp>
        <p:nvSpPr>
          <p:cNvPr id="28" name="矩形 27"/>
          <p:cNvSpPr/>
          <p:nvPr/>
        </p:nvSpPr>
        <p:spPr>
          <a:xfrm>
            <a:off x="486772" y="3468137"/>
            <a:ext cx="7945373" cy="1022844"/>
          </a:xfrm>
          <a:prstGeom prst="rect">
            <a:avLst/>
          </a:prstGeom>
          <a:ln>
            <a:solidFill>
              <a:srgbClr val="1F7BE1"/>
            </a:solidFill>
          </a:ln>
        </p:spPr>
        <p:txBody>
          <a:bodyPr wrap="square">
            <a:spAutoFit/>
          </a:bodyPr>
          <a:lstStyle/>
          <a:p>
            <a:pPr algn="just">
              <a:lnSpc>
                <a:spcPts val="2500"/>
              </a:lnSpc>
            </a:pPr>
            <a:r>
              <a:rPr lang="zh-CN" altLang="en-US" sz="1600" b="1" dirty="0">
                <a:solidFill>
                  <a:srgbClr val="F77A2D"/>
                </a:solidFill>
                <a:latin typeface="微软雅黑" panose="020B0503020204020204" pitchFamily="34" charset="-122"/>
                <a:ea typeface="微软雅黑" panose="020B0503020204020204" pitchFamily="34" charset="-122"/>
              </a:rPr>
              <a:t>题目</a:t>
            </a:r>
            <a:r>
              <a:rPr lang="en-US" altLang="zh-CN" sz="1600" b="1" dirty="0">
                <a:solidFill>
                  <a:srgbClr val="F77A2D"/>
                </a:solidFill>
                <a:latin typeface="微软雅黑" panose="020B0503020204020204" pitchFamily="34" charset="-122"/>
                <a:ea typeface="微软雅黑" panose="020B0503020204020204" pitchFamily="34" charset="-122"/>
              </a:rPr>
              <a:t>2</a:t>
            </a:r>
            <a:r>
              <a:rPr lang="zh-CN" altLang="en-US" sz="1600" b="1" dirty="0">
                <a:solidFill>
                  <a:srgbClr val="F77A2D"/>
                </a:solidFill>
                <a:latin typeface="微软雅黑" panose="020B0503020204020204" pitchFamily="34" charset="-122"/>
                <a:ea typeface="微软雅黑" panose="020B0503020204020204" pitchFamily="34" charset="-122"/>
              </a:rPr>
              <a:t>：</a:t>
            </a:r>
            <a:r>
              <a:rPr lang="zh-CN" altLang="en-US" sz="1600" spc="150" dirty="0">
                <a:latin typeface="微软雅黑" panose="020B0503020204020204" pitchFamily="34" charset="-122"/>
                <a:ea typeface="微软雅黑" panose="020B0503020204020204" pitchFamily="34" charset="-122"/>
              </a:rPr>
              <a:t>有15瓶药水，其中一瓶有毒。一只小白鼠喝下药水以后是否中毒的症状在1个小时的时候才能被检测出来。如果你有4只小白鼠，是否有办法用刚好一个小时的时间检测出有毒的药水？</a:t>
            </a:r>
          </a:p>
        </p:txBody>
      </p:sp>
    </p:spTree>
    <p:extLst>
      <p:ext uri="{BB962C8B-B14F-4D97-AF65-F5344CB8AC3E}">
        <p14:creationId xmlns:p14="http://schemas.microsoft.com/office/powerpoint/2010/main" val="2579129089"/>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circle(in)">
                                      <p:cBhvr>
                                        <p:cTn id="7" dur="20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heel(1)">
                                      <p:cBhvr>
                                        <p:cTn id="12"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44920" y="51470"/>
            <a:ext cx="1313180" cy="363176"/>
          </a:xfrm>
          <a:prstGeom prst="rect">
            <a:avLst/>
          </a:prstGeom>
        </p:spPr>
        <p:txBody>
          <a:bodyPr wrap="none">
            <a:spAutoFit/>
          </a:bodyPr>
          <a:lstStyle/>
          <a:p>
            <a:pPr>
              <a:lnSpc>
                <a:spcPct val="80000"/>
              </a:lnSpc>
            </a:pPr>
            <a:r>
              <a:rPr lang="zh-CN" altLang="en-US" sz="2200" b="1" dirty="0">
                <a:solidFill>
                  <a:srgbClr val="FFFFFF"/>
                </a:solidFill>
                <a:latin typeface="微软雅黑" panose="020B0503020204020204" pitchFamily="34" charset="-122"/>
                <a:ea typeface="微软雅黑" panose="020B0503020204020204" pitchFamily="34" charset="-122"/>
              </a:rPr>
              <a:t>学习资源</a:t>
            </a:r>
          </a:p>
        </p:txBody>
      </p:sp>
      <p:grpSp>
        <p:nvGrpSpPr>
          <p:cNvPr id="3" name="组合 2"/>
          <p:cNvGrpSpPr/>
          <p:nvPr/>
        </p:nvGrpSpPr>
        <p:grpSpPr>
          <a:xfrm>
            <a:off x="611188" y="505584"/>
            <a:ext cx="1728564" cy="499992"/>
            <a:chOff x="611188" y="505584"/>
            <a:chExt cx="1728564" cy="499992"/>
          </a:xfrm>
        </p:grpSpPr>
        <p:sp>
          <p:nvSpPr>
            <p:cNvPr id="7" name="对角圆角矩形 6"/>
            <p:cNvSpPr/>
            <p:nvPr/>
          </p:nvSpPr>
          <p:spPr>
            <a:xfrm>
              <a:off x="611188" y="627534"/>
              <a:ext cx="1728564" cy="378042"/>
            </a:xfrm>
            <a:prstGeom prst="round2DiagRect">
              <a:avLst>
                <a:gd name="adj1" fmla="val 45986"/>
                <a:gd name="adj2" fmla="val 0"/>
              </a:avLst>
            </a:prstGeom>
            <a:solidFill>
              <a:srgbClr val="F77A2D"/>
            </a:solidFill>
            <a:ln>
              <a:noFill/>
            </a:ln>
            <a:effectLst>
              <a:outerShdw blurRad="50800" dist="50800" dir="8100000" sx="103000" sy="103000" algn="tr"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77A2D"/>
                </a:solidFill>
              </a:endParaRPr>
            </a:p>
          </p:txBody>
        </p:sp>
        <p:sp>
          <p:nvSpPr>
            <p:cNvPr id="8" name="矩形 7"/>
            <p:cNvSpPr/>
            <p:nvPr/>
          </p:nvSpPr>
          <p:spPr>
            <a:xfrm>
              <a:off x="611560" y="505584"/>
              <a:ext cx="1681871" cy="499624"/>
            </a:xfrm>
            <a:prstGeom prst="rect">
              <a:avLst/>
            </a:prstGeom>
          </p:spPr>
          <p:txBody>
            <a:bodyPr wrap="none">
              <a:spAutoFit/>
            </a:bodyPr>
            <a:lstStyle/>
            <a:p>
              <a:pPr>
                <a:lnSpc>
                  <a:spcPct val="150000"/>
                </a:lnSpc>
              </a:pPr>
              <a:r>
                <a:rPr lang="en-US" altLang="zh-CN" sz="2000" b="1" dirty="0">
                  <a:solidFill>
                    <a:schemeClr val="bg1"/>
                  </a:solidFill>
                  <a:latin typeface="微软雅黑" panose="020B0503020204020204" pitchFamily="34" charset="-122"/>
                  <a:ea typeface="微软雅黑" panose="020B0503020204020204" pitchFamily="34" charset="-122"/>
                </a:rPr>
                <a:t>MOOCs</a:t>
              </a:r>
              <a:r>
                <a:rPr lang="zh-CN" altLang="en-US" sz="2000" b="1" dirty="0">
                  <a:solidFill>
                    <a:schemeClr val="bg1"/>
                  </a:solidFill>
                  <a:latin typeface="微软雅黑" panose="020B0503020204020204" pitchFamily="34" charset="-122"/>
                  <a:ea typeface="微软雅黑" panose="020B0503020204020204" pitchFamily="34" charset="-122"/>
                </a:rPr>
                <a:t>资源</a:t>
              </a:r>
            </a:p>
          </p:txBody>
        </p:sp>
      </p:grpSp>
      <p:sp>
        <p:nvSpPr>
          <p:cNvPr id="2" name="矩形 1"/>
          <p:cNvSpPr/>
          <p:nvPr/>
        </p:nvSpPr>
        <p:spPr>
          <a:xfrm>
            <a:off x="611188" y="1275606"/>
            <a:ext cx="8281292" cy="3600986"/>
          </a:xfrm>
          <a:prstGeom prst="rect">
            <a:avLst/>
          </a:prstGeom>
        </p:spPr>
        <p:txBody>
          <a:bodyPr wrap="square">
            <a:spAutoFit/>
          </a:bodyPr>
          <a:lstStyle/>
          <a:p>
            <a:pPr marL="285750" indent="-285750">
              <a:buFont typeface="Wingdings" pitchFamily="2" charset="2"/>
              <a:buChar char="p"/>
            </a:pPr>
            <a:r>
              <a:rPr lang="en-US" altLang="zh-CN" sz="1600" dirty="0"/>
              <a:t>Stanford “Design and Analysis of Algorithms” Part 1 &amp; 2 on </a:t>
            </a:r>
            <a:r>
              <a:rPr lang="en-US" altLang="zh-CN" sz="1600" dirty="0" err="1"/>
              <a:t>Coursera</a:t>
            </a:r>
            <a:endParaRPr lang="en-US" altLang="zh-CN" sz="1600" dirty="0"/>
          </a:p>
          <a:p>
            <a:endParaRPr lang="en-US" altLang="zh-CN" sz="1600" dirty="0"/>
          </a:p>
          <a:p>
            <a:pPr marL="285750" indent="-285750">
              <a:buFont typeface="Wingdings" pitchFamily="2" charset="2"/>
              <a:buChar char="p"/>
            </a:pPr>
            <a:r>
              <a:rPr lang="en-US" altLang="zh-CN" sz="1600" dirty="0"/>
              <a:t>Princeton “Algorithms” Part 1 &amp; 2 on </a:t>
            </a:r>
            <a:r>
              <a:rPr lang="en-US" altLang="zh-CN" sz="1600" dirty="0" err="1"/>
              <a:t>Coursera</a:t>
            </a:r>
            <a:r>
              <a:rPr lang="en-US" altLang="zh-CN" sz="1600" dirty="0"/>
              <a:t> (Opening)</a:t>
            </a:r>
          </a:p>
          <a:p>
            <a:pPr marL="285750" indent="-285750">
              <a:buFont typeface="Wingdings" pitchFamily="2" charset="2"/>
              <a:buChar char="p"/>
            </a:pPr>
            <a:endParaRPr lang="en-US" altLang="zh-CN" sz="1600" dirty="0"/>
          </a:p>
          <a:p>
            <a:pPr marL="285750" indent="-285750">
              <a:buFont typeface="Wingdings" pitchFamily="2" charset="2"/>
              <a:buChar char="p"/>
            </a:pPr>
            <a:r>
              <a:rPr lang="en-US" altLang="zh-CN" sz="1600" dirty="0"/>
              <a:t>MIT “Introduction of Algorithms”</a:t>
            </a:r>
          </a:p>
          <a:p>
            <a:pPr marL="285750" indent="-285750">
              <a:buFont typeface="Wingdings" pitchFamily="2" charset="2"/>
              <a:buChar char="p"/>
            </a:pPr>
            <a:endParaRPr lang="en-US" altLang="zh-CN" sz="1600" dirty="0"/>
          </a:p>
          <a:p>
            <a:pPr marL="285750" indent="-285750">
              <a:buFont typeface="Wingdings" pitchFamily="2" charset="2"/>
              <a:buChar char="p"/>
            </a:pPr>
            <a:r>
              <a:rPr lang="en-US" altLang="zh-CN" sz="1600" dirty="0"/>
              <a:t>BJTU</a:t>
            </a:r>
            <a:r>
              <a:rPr lang="zh-CN" altLang="en-US" sz="1600" dirty="0"/>
              <a:t> </a:t>
            </a:r>
            <a:r>
              <a:rPr lang="en-US" altLang="zh-CN" sz="1600" dirty="0"/>
              <a:t>《</a:t>
            </a:r>
            <a:r>
              <a:rPr lang="zh-CN" altLang="en-US" sz="1600" dirty="0"/>
              <a:t>算法设计与问题求解</a:t>
            </a:r>
            <a:r>
              <a:rPr lang="en-US" altLang="zh-CN" sz="1600" dirty="0"/>
              <a:t>》</a:t>
            </a:r>
            <a:r>
              <a:rPr lang="zh-CN" altLang="en-US" sz="1600" dirty="0"/>
              <a:t>：</a:t>
            </a:r>
            <a:r>
              <a:rPr lang="es-ES" altLang="zh-CN" sz="1600" dirty="0">
                <a:hlinkClick r:id="rId2"/>
              </a:rPr>
              <a:t>https://www.icourse163.org/course</a:t>
            </a:r>
            <a:r>
              <a:rPr lang="es-ES" altLang="zh-CN" sz="1600">
                <a:hlinkClick r:id="rId2"/>
              </a:rPr>
              <a:t>/NJTU-1003359012</a:t>
            </a:r>
            <a:endParaRPr lang="en-US" altLang="zh-CN" sz="1600" dirty="0"/>
          </a:p>
          <a:p>
            <a:pPr marL="285750" indent="-285750">
              <a:buFont typeface="Wingdings" pitchFamily="2" charset="2"/>
              <a:buChar char="p"/>
            </a:pPr>
            <a:endParaRPr lang="en-US" altLang="zh-CN" sz="1600" dirty="0"/>
          </a:p>
          <a:p>
            <a:pPr marL="285750" indent="-285750">
              <a:buFont typeface="Wingdings" pitchFamily="2" charset="2"/>
              <a:buChar char="p"/>
            </a:pPr>
            <a:r>
              <a:rPr lang="zh-CN" altLang="en-US" sz="1600" dirty="0">
                <a:latin typeface="微软雅黑" pitchFamily="34" charset="-122"/>
                <a:ea typeface="微软雅黑" pitchFamily="34" charset="-122"/>
              </a:rPr>
              <a:t>台湾师范大学“演算法笔记”</a:t>
            </a:r>
            <a:endParaRPr lang="en-US" altLang="zh-CN" sz="1600" dirty="0">
              <a:latin typeface="微软雅黑" pitchFamily="34" charset="-122"/>
              <a:ea typeface="微软雅黑" pitchFamily="34" charset="-122"/>
            </a:endParaRPr>
          </a:p>
          <a:p>
            <a:r>
              <a:rPr lang="en-US" altLang="zh-CN" sz="1600" dirty="0">
                <a:hlinkClick r:id="rId3"/>
              </a:rPr>
              <a:t>http://www.csie.ntnu.edu.tw/~u91029/</a:t>
            </a:r>
            <a:r>
              <a:rPr lang="en-US" altLang="zh-CN" sz="1600" dirty="0"/>
              <a:t> </a:t>
            </a:r>
          </a:p>
          <a:p>
            <a:endParaRPr lang="en-US" altLang="zh-CN" sz="1600" dirty="0"/>
          </a:p>
          <a:p>
            <a:pPr marL="285750" indent="-285750">
              <a:buFont typeface="Wingdings" pitchFamily="2" charset="2"/>
              <a:buChar char="p"/>
            </a:pPr>
            <a:r>
              <a:rPr lang="zh-CN" altLang="en-US" sz="1600" dirty="0">
                <a:latin typeface="微软雅黑" pitchFamily="34" charset="-122"/>
                <a:ea typeface="微软雅黑" pitchFamily="34" charset="-122"/>
              </a:rPr>
              <a:t>常见算法的可视化展示平台</a:t>
            </a:r>
            <a:endParaRPr lang="en-US" altLang="zh-CN" sz="1600" dirty="0">
              <a:latin typeface="微软雅黑" pitchFamily="34" charset="-122"/>
              <a:ea typeface="微软雅黑" pitchFamily="34" charset="-122"/>
            </a:endParaRPr>
          </a:p>
          <a:p>
            <a:r>
              <a:rPr lang="en-US" altLang="zh-CN" sz="1600" dirty="0">
                <a:hlinkClick r:id="rId4"/>
              </a:rPr>
              <a:t>http://algo-visualizer.jasonpark.me</a:t>
            </a:r>
            <a:endParaRPr lang="en-US" altLang="zh-CN" sz="1600" dirty="0">
              <a:latin typeface="微软雅黑" pitchFamily="34" charset="-122"/>
              <a:ea typeface="微软雅黑" pitchFamily="34" charset="-122"/>
            </a:endParaRPr>
          </a:p>
        </p:txBody>
      </p:sp>
    </p:spTree>
    <p:extLst>
      <p:ext uri="{BB962C8B-B14F-4D97-AF65-F5344CB8AC3E}">
        <p14:creationId xmlns:p14="http://schemas.microsoft.com/office/powerpoint/2010/main" val="2936531581"/>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44920" y="51470"/>
            <a:ext cx="1313180" cy="363176"/>
          </a:xfrm>
          <a:prstGeom prst="rect">
            <a:avLst/>
          </a:prstGeom>
        </p:spPr>
        <p:txBody>
          <a:bodyPr wrap="none">
            <a:spAutoFit/>
          </a:bodyPr>
          <a:lstStyle/>
          <a:p>
            <a:pPr>
              <a:lnSpc>
                <a:spcPct val="80000"/>
              </a:lnSpc>
            </a:pPr>
            <a:r>
              <a:rPr lang="zh-CN" altLang="en-US" sz="2200" b="1" dirty="0">
                <a:solidFill>
                  <a:srgbClr val="FFFFFF"/>
                </a:solidFill>
                <a:latin typeface="微软雅黑" panose="020B0503020204020204" pitchFamily="34" charset="-122"/>
                <a:ea typeface="微软雅黑" panose="020B0503020204020204" pitchFamily="34" charset="-122"/>
              </a:rPr>
              <a:t>学习资源</a:t>
            </a:r>
          </a:p>
        </p:txBody>
      </p:sp>
      <p:sp>
        <p:nvSpPr>
          <p:cNvPr id="7" name="对角圆角矩形 6"/>
          <p:cNvSpPr/>
          <p:nvPr/>
        </p:nvSpPr>
        <p:spPr>
          <a:xfrm>
            <a:off x="611188" y="627534"/>
            <a:ext cx="2232620" cy="378042"/>
          </a:xfrm>
          <a:prstGeom prst="round2DiagRect">
            <a:avLst>
              <a:gd name="adj1" fmla="val 45986"/>
              <a:gd name="adj2" fmla="val 0"/>
            </a:avLst>
          </a:prstGeom>
          <a:solidFill>
            <a:srgbClr val="F77A2D"/>
          </a:solidFill>
          <a:ln>
            <a:noFill/>
          </a:ln>
          <a:effectLst>
            <a:outerShdw blurRad="50800" dist="50800" dir="8100000" sx="103000" sy="103000" algn="tr"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77A2D"/>
              </a:solidFill>
            </a:endParaRPr>
          </a:p>
        </p:txBody>
      </p:sp>
      <p:sp>
        <p:nvSpPr>
          <p:cNvPr id="8" name="矩形 7"/>
          <p:cNvSpPr/>
          <p:nvPr/>
        </p:nvSpPr>
        <p:spPr>
          <a:xfrm>
            <a:off x="737483" y="505584"/>
            <a:ext cx="1980029" cy="499624"/>
          </a:xfrm>
          <a:prstGeom prst="rect">
            <a:avLst/>
          </a:prstGeom>
        </p:spPr>
        <p:txBody>
          <a:bodyPr wrap="none">
            <a:spAutoFit/>
          </a:bodyPr>
          <a:lstStyle/>
          <a:p>
            <a:pPr>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实践和竞技平台</a:t>
            </a:r>
          </a:p>
        </p:txBody>
      </p:sp>
      <p:sp>
        <p:nvSpPr>
          <p:cNvPr id="2" name="矩形 1"/>
          <p:cNvSpPr/>
          <p:nvPr/>
        </p:nvSpPr>
        <p:spPr>
          <a:xfrm>
            <a:off x="611188" y="1275606"/>
            <a:ext cx="7849244" cy="3323987"/>
          </a:xfrm>
          <a:prstGeom prst="rect">
            <a:avLst/>
          </a:prstGeom>
        </p:spPr>
        <p:txBody>
          <a:bodyPr wrap="square">
            <a:spAutoFit/>
          </a:bodyPr>
          <a:lstStyle/>
          <a:p>
            <a:pPr marL="342900" indent="-342900">
              <a:lnSpc>
                <a:spcPct val="150000"/>
              </a:lnSpc>
              <a:buFont typeface="Wingdings" pitchFamily="2" charset="2"/>
              <a:buChar char="p"/>
            </a:pPr>
            <a:r>
              <a:rPr lang="en-US" altLang="zh-CN" sz="1400" dirty="0" err="1">
                <a:latin typeface="微软雅黑" pitchFamily="34" charset="-122"/>
                <a:ea typeface="微软雅黑" pitchFamily="34" charset="-122"/>
              </a:rPr>
              <a:t>Codeforces</a:t>
            </a:r>
            <a:r>
              <a:rPr lang="zh-CN" altLang="en-US" sz="1400" dirty="0">
                <a:latin typeface="微软雅黑" pitchFamily="34" charset="-122"/>
                <a:ea typeface="微软雅黑" pitchFamily="34" charset="-122"/>
              </a:rPr>
              <a:t>（</a:t>
            </a:r>
            <a:r>
              <a:rPr lang="en-US" altLang="zh-CN" sz="1400" dirty="0">
                <a:latin typeface="微软雅黑" pitchFamily="34" charset="-122"/>
                <a:ea typeface="微软雅黑" pitchFamily="34" charset="-122"/>
              </a:rPr>
              <a:t> </a:t>
            </a:r>
            <a:r>
              <a:rPr lang="en-US" altLang="zh-CN" sz="1400" dirty="0">
                <a:latin typeface="微软雅黑" pitchFamily="34" charset="-122"/>
                <a:ea typeface="微软雅黑" pitchFamily="34" charset="-122"/>
                <a:hlinkClick r:id="rId2"/>
              </a:rPr>
              <a:t>http://codeforces.com/</a:t>
            </a:r>
            <a:r>
              <a:rPr lang="en-US" altLang="zh-CN" sz="1400" dirty="0">
                <a:latin typeface="微软雅黑" pitchFamily="34" charset="-122"/>
                <a:ea typeface="微软雅黑" pitchFamily="34" charset="-122"/>
              </a:rPr>
              <a:t>  </a:t>
            </a:r>
            <a:r>
              <a:rPr lang="zh-CN" altLang="en-US" sz="1400" dirty="0">
                <a:latin typeface="微软雅黑" pitchFamily="34" charset="-122"/>
                <a:ea typeface="微软雅黑" pitchFamily="34" charset="-122"/>
              </a:rPr>
              <a:t>）近年新兴的算法在线竞赛网站</a:t>
            </a:r>
            <a:r>
              <a:rPr lang="en-US" altLang="zh-CN" sz="1400" dirty="0">
                <a:latin typeface="微软雅黑" pitchFamily="34" charset="-122"/>
                <a:ea typeface="微软雅黑" pitchFamily="34" charset="-122"/>
              </a:rPr>
              <a:t>,</a:t>
            </a:r>
            <a:r>
              <a:rPr lang="zh-CN" altLang="en-US" sz="1400" dirty="0">
                <a:latin typeface="微软雅黑" pitchFamily="34" charset="-122"/>
                <a:ea typeface="微软雅黑" pitchFamily="34" charset="-122"/>
              </a:rPr>
              <a:t>经常举办例赛</a:t>
            </a:r>
            <a:r>
              <a:rPr lang="en-US" altLang="zh-CN" sz="1400" dirty="0">
                <a:latin typeface="微软雅黑" pitchFamily="34" charset="-122"/>
                <a:ea typeface="微软雅黑" pitchFamily="34" charset="-122"/>
              </a:rPr>
              <a:t>,</a:t>
            </a:r>
            <a:r>
              <a:rPr lang="zh-CN" altLang="en-US" sz="1400" dirty="0">
                <a:latin typeface="微软雅黑" pitchFamily="34" charset="-122"/>
                <a:ea typeface="微软雅黑" pitchFamily="34" charset="-122"/>
              </a:rPr>
              <a:t>题目较有挑战性。赛后会提供详细的题目讲评</a:t>
            </a:r>
            <a:r>
              <a:rPr lang="en-US" altLang="zh-CN" sz="1400" dirty="0">
                <a:latin typeface="微软雅黑" pitchFamily="34" charset="-122"/>
                <a:ea typeface="微软雅黑" pitchFamily="34" charset="-122"/>
              </a:rPr>
              <a:t>,</a:t>
            </a:r>
            <a:r>
              <a:rPr lang="zh-CN" altLang="en-US" sz="1400" dirty="0">
                <a:latin typeface="微软雅黑" pitchFamily="34" charset="-122"/>
                <a:ea typeface="微软雅黑" pitchFamily="34" charset="-122"/>
              </a:rPr>
              <a:t>也可以自由观看其他人的解答程序代码</a:t>
            </a:r>
            <a:r>
              <a:rPr lang="en-US" altLang="zh-CN" sz="1400" dirty="0">
                <a:latin typeface="微软雅黑" pitchFamily="34" charset="-122"/>
                <a:ea typeface="微软雅黑" pitchFamily="34" charset="-122"/>
              </a:rPr>
              <a:t>,</a:t>
            </a:r>
            <a:r>
              <a:rPr lang="zh-CN" altLang="en-US" sz="1400" dirty="0">
                <a:latin typeface="微软雅黑" pitchFamily="34" charset="-122"/>
                <a:ea typeface="微软雅黑" pitchFamily="34" charset="-122"/>
              </a:rPr>
              <a:t>是个</a:t>
            </a:r>
            <a:r>
              <a:rPr lang="zh-CN" altLang="en-US" sz="1400" dirty="0">
                <a:solidFill>
                  <a:srgbClr val="FF0000"/>
                </a:solidFill>
                <a:latin typeface="微软雅黑" pitchFamily="34" charset="-122"/>
                <a:ea typeface="微软雅黑" pitchFamily="34" charset="-122"/>
              </a:rPr>
              <a:t>自主学习</a:t>
            </a:r>
            <a:r>
              <a:rPr lang="zh-CN" altLang="en-US" sz="1400" dirty="0">
                <a:latin typeface="微软雅黑" pitchFamily="34" charset="-122"/>
                <a:ea typeface="微软雅黑" pitchFamily="34" charset="-122"/>
              </a:rPr>
              <a:t>的好地方</a:t>
            </a:r>
            <a:r>
              <a:rPr lang="en-US" altLang="zh-CN" sz="1400" dirty="0">
                <a:latin typeface="微软雅黑" pitchFamily="34" charset="-122"/>
                <a:ea typeface="微软雅黑" pitchFamily="34" charset="-122"/>
              </a:rPr>
              <a:t>! DIV2</a:t>
            </a:r>
          </a:p>
          <a:p>
            <a:pPr marL="342900" indent="-342900">
              <a:lnSpc>
                <a:spcPct val="150000"/>
              </a:lnSpc>
              <a:buFont typeface="Wingdings" pitchFamily="2" charset="2"/>
              <a:buChar char="p"/>
            </a:pPr>
            <a:endParaRPr lang="en-US" altLang="zh-CN" sz="1400" dirty="0">
              <a:latin typeface="微软雅黑" pitchFamily="34" charset="-122"/>
              <a:ea typeface="微软雅黑" pitchFamily="34" charset="-122"/>
            </a:endParaRPr>
          </a:p>
          <a:p>
            <a:pPr marL="342900" indent="-342900">
              <a:lnSpc>
                <a:spcPct val="150000"/>
              </a:lnSpc>
              <a:buFont typeface="Wingdings" pitchFamily="2" charset="2"/>
              <a:buChar char="p"/>
            </a:pPr>
            <a:r>
              <a:rPr lang="en-US" altLang="zh-CN" sz="1400" dirty="0" err="1">
                <a:latin typeface="微软雅黑" pitchFamily="34" charset="-122"/>
                <a:ea typeface="微软雅黑" pitchFamily="34" charset="-122"/>
              </a:rPr>
              <a:t>Topcoder</a:t>
            </a:r>
            <a:r>
              <a:rPr lang="zh-CN" altLang="en-US" sz="1400" dirty="0">
                <a:latin typeface="微软雅黑" pitchFamily="34" charset="-122"/>
                <a:ea typeface="微软雅黑" pitchFamily="34" charset="-122"/>
              </a:rPr>
              <a:t>（</a:t>
            </a:r>
            <a:r>
              <a:rPr lang="en-US" altLang="zh-CN" sz="1400" dirty="0">
                <a:latin typeface="微软雅黑" pitchFamily="34" charset="-122"/>
                <a:ea typeface="微软雅黑" pitchFamily="34" charset="-122"/>
              </a:rPr>
              <a:t> </a:t>
            </a:r>
            <a:r>
              <a:rPr lang="en-US" altLang="zh-CN" sz="1400" dirty="0">
                <a:latin typeface="微软雅黑" pitchFamily="34" charset="-122"/>
                <a:ea typeface="微软雅黑" pitchFamily="34" charset="-122"/>
                <a:hlinkClick r:id="rId3"/>
              </a:rPr>
              <a:t>http://www.topcoder.com/</a:t>
            </a:r>
            <a:r>
              <a:rPr lang="en-US" altLang="zh-CN" sz="1400" dirty="0">
                <a:latin typeface="微软雅黑" pitchFamily="34" charset="-122"/>
                <a:ea typeface="微软雅黑" pitchFamily="34" charset="-122"/>
              </a:rPr>
              <a:t> </a:t>
            </a:r>
            <a:r>
              <a:rPr lang="zh-CN" altLang="en-US" sz="1400" dirty="0">
                <a:latin typeface="微软雅黑" pitchFamily="34" charset="-122"/>
                <a:ea typeface="微软雅黑" pitchFamily="34" charset="-122"/>
              </a:rPr>
              <a:t>）是一家专门组织计算机程序设计竞赛的公司，</a:t>
            </a:r>
            <a:r>
              <a:rPr lang="en-US" altLang="zh-CN" sz="1400" dirty="0" err="1">
                <a:latin typeface="微软雅黑" pitchFamily="34" charset="-122"/>
                <a:ea typeface="微软雅黑" pitchFamily="34" charset="-122"/>
              </a:rPr>
              <a:t>TopCoder</a:t>
            </a:r>
            <a:r>
              <a:rPr lang="zh-CN" altLang="en-US" sz="1400" dirty="0">
                <a:latin typeface="微软雅黑" pitchFamily="34" charset="-122"/>
                <a:ea typeface="微软雅黑" pitchFamily="34" charset="-122"/>
              </a:rPr>
              <a:t>在线举行算法竞赛</a:t>
            </a:r>
            <a:r>
              <a:rPr lang="en-US" altLang="zh-CN" sz="1400" dirty="0">
                <a:latin typeface="微软雅黑" pitchFamily="34" charset="-122"/>
                <a:ea typeface="微软雅黑" pitchFamily="34" charset="-122"/>
              </a:rPr>
              <a:t>(Single Round </a:t>
            </a:r>
            <a:r>
              <a:rPr lang="en-US" altLang="zh-CN" sz="1400" dirty="0" err="1">
                <a:latin typeface="微软雅黑" pitchFamily="34" charset="-122"/>
                <a:ea typeface="微软雅黑" pitchFamily="34" charset="-122"/>
              </a:rPr>
              <a:t>Match,SRMs</a:t>
            </a:r>
            <a:r>
              <a:rPr lang="en-US" altLang="zh-CN" sz="1400" dirty="0">
                <a:latin typeface="微软雅黑" pitchFamily="34" charset="-122"/>
                <a:ea typeface="微软雅黑" pitchFamily="34" charset="-122"/>
              </a:rPr>
              <a:t>)</a:t>
            </a:r>
            <a:r>
              <a:rPr lang="zh-CN" altLang="en-US" sz="1400" dirty="0">
                <a:latin typeface="微软雅黑" pitchFamily="34" charset="-122"/>
                <a:ea typeface="微软雅黑" pitchFamily="34" charset="-122"/>
              </a:rPr>
              <a:t>、组件设计竞赛和组件开发竞赛。</a:t>
            </a:r>
            <a:endParaRPr lang="en-US" altLang="zh-CN" sz="1400" dirty="0">
              <a:latin typeface="微软雅黑" pitchFamily="34" charset="-122"/>
              <a:ea typeface="微软雅黑" pitchFamily="34" charset="-122"/>
            </a:endParaRPr>
          </a:p>
          <a:p>
            <a:pPr marL="342900" indent="-342900">
              <a:lnSpc>
                <a:spcPct val="150000"/>
              </a:lnSpc>
              <a:buFont typeface="Wingdings" pitchFamily="2" charset="2"/>
              <a:buChar char="p"/>
            </a:pPr>
            <a:endParaRPr lang="en-US" altLang="zh-CN" sz="1400" dirty="0">
              <a:latin typeface="微软雅黑" pitchFamily="34" charset="-122"/>
              <a:ea typeface="微软雅黑" pitchFamily="34" charset="-122"/>
            </a:endParaRPr>
          </a:p>
          <a:p>
            <a:pPr marL="342900" indent="-342900">
              <a:lnSpc>
                <a:spcPct val="150000"/>
              </a:lnSpc>
              <a:buFont typeface="Wingdings" pitchFamily="2" charset="2"/>
              <a:buChar char="p"/>
            </a:pPr>
            <a:r>
              <a:rPr lang="en-US" altLang="zh-CN" sz="1400" dirty="0">
                <a:latin typeface="微软雅黑" pitchFamily="34" charset="-122"/>
                <a:ea typeface="微软雅黑" pitchFamily="34" charset="-122"/>
              </a:rPr>
              <a:t>Code jam</a:t>
            </a:r>
            <a:r>
              <a:rPr lang="zh-CN" altLang="en-US" sz="1400" dirty="0">
                <a:latin typeface="微软雅黑" pitchFamily="34" charset="-122"/>
                <a:ea typeface="微软雅黑" pitchFamily="34" charset="-122"/>
              </a:rPr>
              <a:t>，百度之星等</a:t>
            </a:r>
            <a:endParaRPr lang="en-US" altLang="zh-CN" sz="1400" dirty="0">
              <a:latin typeface="微软雅黑" pitchFamily="34" charset="-122"/>
              <a:ea typeface="微软雅黑" pitchFamily="34" charset="-122"/>
            </a:endParaRPr>
          </a:p>
          <a:p>
            <a:pPr marL="342900" indent="-342900">
              <a:lnSpc>
                <a:spcPct val="150000"/>
              </a:lnSpc>
              <a:buFont typeface="Wingdings" pitchFamily="2" charset="2"/>
              <a:buChar char="p"/>
            </a:pPr>
            <a:endParaRPr lang="en-US" altLang="zh-CN" sz="1400" dirty="0">
              <a:latin typeface="微软雅黑" pitchFamily="34" charset="-122"/>
              <a:ea typeface="微软雅黑" pitchFamily="34" charset="-122"/>
            </a:endParaRPr>
          </a:p>
          <a:p>
            <a:pPr marL="342900" indent="-342900">
              <a:lnSpc>
                <a:spcPct val="150000"/>
              </a:lnSpc>
              <a:buFont typeface="Wingdings" pitchFamily="2" charset="2"/>
              <a:buChar char="p"/>
            </a:pPr>
            <a:r>
              <a:rPr lang="zh-CN" altLang="en-US" sz="1400" dirty="0">
                <a:latin typeface="微软雅黑" pitchFamily="34" charset="-122"/>
                <a:ea typeface="微软雅黑" pitchFamily="34" charset="-122"/>
              </a:rPr>
              <a:t>本课程的</a:t>
            </a:r>
            <a:r>
              <a:rPr lang="en-US" altLang="zh-CN" sz="1400" dirty="0">
                <a:latin typeface="微软雅黑" pitchFamily="34" charset="-122"/>
                <a:ea typeface="微软雅黑" pitchFamily="34" charset="-122"/>
              </a:rPr>
              <a:t>Online</a:t>
            </a:r>
            <a:r>
              <a:rPr lang="zh-CN" altLang="en-US" sz="1400" dirty="0">
                <a:latin typeface="微软雅黑" pitchFamily="34" charset="-122"/>
                <a:ea typeface="微软雅黑" pitchFamily="34" charset="-122"/>
              </a:rPr>
              <a:t> </a:t>
            </a:r>
            <a:r>
              <a:rPr lang="en-US" altLang="zh-CN" sz="1400" dirty="0">
                <a:latin typeface="微软雅黑" pitchFamily="34" charset="-122"/>
                <a:ea typeface="微软雅黑" pitchFamily="34" charset="-122"/>
              </a:rPr>
              <a:t>Judge</a:t>
            </a:r>
            <a:r>
              <a:rPr lang="zh-CN" altLang="en-US" sz="1400" dirty="0">
                <a:latin typeface="微软雅黑" pitchFamily="34" charset="-122"/>
                <a:ea typeface="微软雅黑" pitchFamily="34" charset="-122"/>
              </a:rPr>
              <a:t> 平台：</a:t>
            </a:r>
            <a:r>
              <a:rPr lang="en-US" altLang="zh-CN" sz="1400" dirty="0">
                <a:latin typeface="微软雅黑" pitchFamily="34" charset="-122"/>
                <a:ea typeface="微软雅黑" pitchFamily="34" charset="-122"/>
                <a:hlinkClick r:id="rId4"/>
              </a:rPr>
              <a:t>http://algo.bjtu.edu.cn</a:t>
            </a:r>
            <a:endParaRPr lang="en-US" altLang="zh-CN" sz="1400" dirty="0">
              <a:latin typeface="微软雅黑" pitchFamily="34" charset="-122"/>
              <a:ea typeface="微软雅黑" pitchFamily="34" charset="-122"/>
            </a:endParaRPr>
          </a:p>
        </p:txBody>
      </p:sp>
    </p:spTree>
    <p:extLst>
      <p:ext uri="{BB962C8B-B14F-4D97-AF65-F5344CB8AC3E}">
        <p14:creationId xmlns:p14="http://schemas.microsoft.com/office/powerpoint/2010/main" val="251805577"/>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44920" y="51470"/>
            <a:ext cx="1313180" cy="363176"/>
          </a:xfrm>
          <a:prstGeom prst="rect">
            <a:avLst/>
          </a:prstGeom>
        </p:spPr>
        <p:txBody>
          <a:bodyPr wrap="none">
            <a:spAutoFit/>
          </a:bodyPr>
          <a:lstStyle/>
          <a:p>
            <a:pPr>
              <a:lnSpc>
                <a:spcPct val="80000"/>
              </a:lnSpc>
            </a:pPr>
            <a:r>
              <a:rPr lang="zh-CN" altLang="en-US" sz="2200" b="1" dirty="0">
                <a:solidFill>
                  <a:srgbClr val="FFFFFF"/>
                </a:solidFill>
                <a:latin typeface="微软雅黑" panose="020B0503020204020204" pitchFamily="34" charset="-122"/>
                <a:ea typeface="微软雅黑" panose="020B0503020204020204" pitchFamily="34" charset="-122"/>
              </a:rPr>
              <a:t>学习资源</a:t>
            </a:r>
          </a:p>
        </p:txBody>
      </p:sp>
      <p:sp>
        <p:nvSpPr>
          <p:cNvPr id="7" name="对角圆角矩形 6"/>
          <p:cNvSpPr/>
          <p:nvPr/>
        </p:nvSpPr>
        <p:spPr>
          <a:xfrm>
            <a:off x="611188" y="627534"/>
            <a:ext cx="2232620" cy="378042"/>
          </a:xfrm>
          <a:prstGeom prst="round2DiagRect">
            <a:avLst>
              <a:gd name="adj1" fmla="val 45986"/>
              <a:gd name="adj2" fmla="val 0"/>
            </a:avLst>
          </a:prstGeom>
          <a:solidFill>
            <a:srgbClr val="F77A2D"/>
          </a:solidFill>
          <a:ln>
            <a:noFill/>
          </a:ln>
          <a:effectLst>
            <a:outerShdw blurRad="50800" dist="50800" dir="8100000" sx="103000" sy="103000" algn="tr"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77A2D"/>
              </a:solidFill>
            </a:endParaRPr>
          </a:p>
        </p:txBody>
      </p:sp>
      <p:sp>
        <p:nvSpPr>
          <p:cNvPr id="8" name="矩形 7"/>
          <p:cNvSpPr/>
          <p:nvPr/>
        </p:nvSpPr>
        <p:spPr>
          <a:xfrm>
            <a:off x="737483" y="505584"/>
            <a:ext cx="1718547" cy="499624"/>
          </a:xfrm>
          <a:prstGeom prst="rect">
            <a:avLst/>
          </a:prstGeom>
        </p:spPr>
        <p:txBody>
          <a:bodyPr wrap="none">
            <a:spAutoFit/>
          </a:bodyPr>
          <a:lstStyle/>
          <a:p>
            <a:pPr>
              <a:lnSpc>
                <a:spcPct val="150000"/>
              </a:lnSpc>
            </a:pPr>
            <a:r>
              <a:rPr lang="en-US" altLang="zh-CN" sz="2000" b="1" dirty="0">
                <a:solidFill>
                  <a:schemeClr val="bg1"/>
                </a:solidFill>
                <a:latin typeface="微软雅黑" panose="020B0503020204020204" pitchFamily="34" charset="-122"/>
                <a:ea typeface="微软雅黑" panose="020B0503020204020204" pitchFamily="34" charset="-122"/>
              </a:rPr>
              <a:t>BAT</a:t>
            </a:r>
            <a:r>
              <a:rPr lang="zh-CN" altLang="en-US" sz="2000" b="1" dirty="0">
                <a:solidFill>
                  <a:schemeClr val="bg1"/>
                </a:solidFill>
                <a:latin typeface="微软雅黑" panose="020B0503020204020204" pitchFamily="34" charset="-122"/>
                <a:ea typeface="微软雅黑" panose="020B0503020204020204" pitchFamily="34" charset="-122"/>
              </a:rPr>
              <a:t>面试资源</a:t>
            </a:r>
          </a:p>
        </p:txBody>
      </p:sp>
      <p:sp>
        <p:nvSpPr>
          <p:cNvPr id="2" name="矩形 1"/>
          <p:cNvSpPr/>
          <p:nvPr/>
        </p:nvSpPr>
        <p:spPr>
          <a:xfrm>
            <a:off x="611188" y="1275606"/>
            <a:ext cx="7849244" cy="2031325"/>
          </a:xfrm>
          <a:prstGeom prst="rect">
            <a:avLst/>
          </a:prstGeom>
        </p:spPr>
        <p:txBody>
          <a:bodyPr wrap="square">
            <a:spAutoFit/>
          </a:bodyPr>
          <a:lstStyle/>
          <a:p>
            <a:pPr marL="342900" indent="-342900">
              <a:lnSpc>
                <a:spcPct val="150000"/>
              </a:lnSpc>
              <a:buFont typeface="Wingdings" pitchFamily="2" charset="2"/>
              <a:buChar char="p"/>
            </a:pPr>
            <a:r>
              <a:rPr lang="en-US" altLang="zh-CN" sz="1400" dirty="0">
                <a:latin typeface="微软雅黑" pitchFamily="34" charset="-122"/>
                <a:ea typeface="微软雅黑" pitchFamily="34" charset="-122"/>
              </a:rPr>
              <a:t>“Cracking the Coding Interview: 150 Programming Questions and Solutions”</a:t>
            </a:r>
            <a:r>
              <a:rPr lang="zh-CN" altLang="en-US" sz="1400" dirty="0">
                <a:latin typeface="微软雅黑" pitchFamily="34" charset="-122"/>
                <a:ea typeface="微软雅黑" pitchFamily="34" charset="-122"/>
              </a:rPr>
              <a:t>（该书题解：</a:t>
            </a:r>
            <a:r>
              <a:rPr lang="en-US" altLang="zh-CN" sz="1400" dirty="0">
                <a:latin typeface="微软雅黑" pitchFamily="34" charset="-122"/>
                <a:ea typeface="微软雅黑" pitchFamily="34" charset="-122"/>
              </a:rPr>
              <a:t>http://hawstein.com/posts/ctci-solutions-contents.html </a:t>
            </a:r>
            <a:r>
              <a:rPr lang="zh-CN" altLang="en-US" sz="1400" dirty="0">
                <a:latin typeface="微软雅黑" pitchFamily="34" charset="-122"/>
                <a:ea typeface="微软雅黑" pitchFamily="34" charset="-122"/>
              </a:rPr>
              <a:t>）</a:t>
            </a:r>
          </a:p>
          <a:p>
            <a:pPr>
              <a:lnSpc>
                <a:spcPct val="150000"/>
              </a:lnSpc>
            </a:pPr>
            <a:endParaRPr lang="zh-CN" altLang="en-US" sz="1400" dirty="0">
              <a:latin typeface="微软雅黑" pitchFamily="34" charset="-122"/>
              <a:ea typeface="微软雅黑" pitchFamily="34" charset="-122"/>
            </a:endParaRPr>
          </a:p>
          <a:p>
            <a:pPr marL="342900" indent="-342900">
              <a:lnSpc>
                <a:spcPct val="150000"/>
              </a:lnSpc>
              <a:buFont typeface="Wingdings" pitchFamily="2" charset="2"/>
              <a:buChar char="p"/>
            </a:pPr>
            <a:r>
              <a:rPr lang="en-US" altLang="zh-CN" sz="1400" dirty="0">
                <a:latin typeface="微软雅黑" pitchFamily="34" charset="-122"/>
                <a:ea typeface="微软雅黑" pitchFamily="34" charset="-122"/>
              </a:rPr>
              <a:t>《</a:t>
            </a:r>
            <a:r>
              <a:rPr lang="zh-CN" altLang="en-US" sz="1400" dirty="0">
                <a:latin typeface="微软雅黑" pitchFamily="34" charset="-122"/>
                <a:ea typeface="微软雅黑" pitchFamily="34" charset="-122"/>
              </a:rPr>
              <a:t>剑指</a:t>
            </a:r>
            <a:r>
              <a:rPr lang="en-US" altLang="zh-CN" sz="1400" dirty="0">
                <a:latin typeface="微软雅黑" pitchFamily="34" charset="-122"/>
                <a:ea typeface="微软雅黑" pitchFamily="34" charset="-122"/>
              </a:rPr>
              <a:t>Offer》《</a:t>
            </a:r>
            <a:r>
              <a:rPr lang="zh-CN" altLang="en-US" sz="1400" dirty="0">
                <a:latin typeface="微软雅黑" pitchFamily="34" charset="-122"/>
                <a:ea typeface="微软雅黑" pitchFamily="34" charset="-122"/>
              </a:rPr>
              <a:t>编程之美</a:t>
            </a:r>
            <a:r>
              <a:rPr lang="en-US" altLang="zh-CN" sz="1400" dirty="0">
                <a:latin typeface="微软雅黑" pitchFamily="34" charset="-122"/>
                <a:ea typeface="微软雅黑" pitchFamily="34" charset="-122"/>
              </a:rPr>
              <a:t>》</a:t>
            </a:r>
          </a:p>
          <a:p>
            <a:pPr marL="342900" indent="-342900">
              <a:lnSpc>
                <a:spcPct val="150000"/>
              </a:lnSpc>
              <a:buFont typeface="Wingdings" pitchFamily="2" charset="2"/>
              <a:buChar char="p"/>
            </a:pPr>
            <a:endParaRPr lang="en-US" altLang="zh-CN" sz="1400" dirty="0">
              <a:latin typeface="微软雅黑" pitchFamily="34" charset="-122"/>
              <a:ea typeface="微软雅黑" pitchFamily="34" charset="-122"/>
            </a:endParaRPr>
          </a:p>
          <a:p>
            <a:pPr marL="342900" indent="-342900">
              <a:lnSpc>
                <a:spcPct val="150000"/>
              </a:lnSpc>
              <a:buFont typeface="Wingdings" pitchFamily="2" charset="2"/>
              <a:buChar char="p"/>
            </a:pPr>
            <a:r>
              <a:rPr lang="zh-CN" altLang="en-US" sz="1400" dirty="0">
                <a:latin typeface="微软雅黑" pitchFamily="34" charset="-122"/>
                <a:ea typeface="微软雅黑" pitchFamily="34" charset="-122"/>
              </a:rPr>
              <a:t>在线面试刷题网站：</a:t>
            </a:r>
            <a:r>
              <a:rPr lang="en-US" altLang="zh-CN" sz="1400" dirty="0">
                <a:latin typeface="微软雅黑" pitchFamily="34" charset="-122"/>
                <a:ea typeface="微软雅黑" pitchFamily="34" charset="-122"/>
              </a:rPr>
              <a:t>www.leetcode.com</a:t>
            </a:r>
          </a:p>
        </p:txBody>
      </p:sp>
      <p:sp>
        <p:nvSpPr>
          <p:cNvPr id="3" name="矩形 2"/>
          <p:cNvSpPr/>
          <p:nvPr/>
        </p:nvSpPr>
        <p:spPr>
          <a:xfrm>
            <a:off x="539552" y="3435846"/>
            <a:ext cx="7704856" cy="1384995"/>
          </a:xfrm>
          <a:prstGeom prst="rect">
            <a:avLst/>
          </a:prstGeom>
          <a:solidFill>
            <a:srgbClr val="94DDFE"/>
          </a:solidFill>
        </p:spPr>
        <p:txBody>
          <a:bodyPr wrap="square">
            <a:spAutoFit/>
          </a:bodyPr>
          <a:lstStyle/>
          <a:p>
            <a:pPr>
              <a:lnSpc>
                <a:spcPct val="150000"/>
              </a:lnSpc>
            </a:pPr>
            <a:r>
              <a:rPr lang="zh-CN" altLang="en-US" sz="1400" b="1" dirty="0">
                <a:solidFill>
                  <a:srgbClr val="1F7BE1"/>
                </a:solidFill>
                <a:latin typeface="微软雅黑" pitchFamily="34" charset="-122"/>
                <a:ea typeface="微软雅黑" pitchFamily="34" charset="-122"/>
              </a:rPr>
              <a:t>教材和参考书：</a:t>
            </a:r>
          </a:p>
          <a:p>
            <a:pPr>
              <a:lnSpc>
                <a:spcPct val="150000"/>
              </a:lnSpc>
            </a:pPr>
            <a:r>
              <a:rPr lang="zh-CN" altLang="en-US" sz="1400" dirty="0">
                <a:latin typeface="微软雅黑" pitchFamily="34" charset="-122"/>
                <a:ea typeface="微软雅黑" pitchFamily="34" charset="-122"/>
              </a:rPr>
              <a:t>《算法设计与问题求解》</a:t>
            </a:r>
            <a:r>
              <a:rPr lang="en-US" altLang="zh-CN" sz="1400" dirty="0">
                <a:latin typeface="微软雅黑" pitchFamily="34" charset="-122"/>
                <a:ea typeface="微软雅黑" pitchFamily="34" charset="-122"/>
              </a:rPr>
              <a:t>, </a:t>
            </a:r>
            <a:r>
              <a:rPr lang="zh-CN" altLang="en-US" sz="1400" dirty="0">
                <a:latin typeface="微软雅黑" pitchFamily="34" charset="-122"/>
                <a:ea typeface="微软雅黑" pitchFamily="34" charset="-122"/>
              </a:rPr>
              <a:t>电子工业出版社</a:t>
            </a:r>
            <a:r>
              <a:rPr lang="en-US" altLang="zh-CN" sz="1400" dirty="0">
                <a:latin typeface="微软雅黑" pitchFamily="34" charset="-122"/>
                <a:ea typeface="微软雅黑" pitchFamily="34" charset="-122"/>
              </a:rPr>
              <a:t>, </a:t>
            </a:r>
            <a:r>
              <a:rPr lang="zh-CN" altLang="en-US" sz="1400" dirty="0">
                <a:latin typeface="微软雅黑" pitchFamily="34" charset="-122"/>
                <a:ea typeface="微软雅黑" pitchFamily="34" charset="-122"/>
              </a:rPr>
              <a:t>李清勇</a:t>
            </a:r>
            <a:r>
              <a:rPr lang="en-US" altLang="zh-CN" sz="1400" dirty="0">
                <a:latin typeface="微软雅黑" pitchFamily="34" charset="-122"/>
                <a:ea typeface="微软雅黑" pitchFamily="34" charset="-122"/>
              </a:rPr>
              <a:t>, 2013.</a:t>
            </a:r>
          </a:p>
          <a:p>
            <a:pPr>
              <a:lnSpc>
                <a:spcPct val="150000"/>
              </a:lnSpc>
            </a:pPr>
            <a:endParaRPr lang="en-US" altLang="zh-CN" sz="1400" dirty="0">
              <a:latin typeface="微软雅黑" pitchFamily="34" charset="-122"/>
              <a:ea typeface="微软雅黑" pitchFamily="34" charset="-122"/>
            </a:endParaRPr>
          </a:p>
          <a:p>
            <a:pPr>
              <a:lnSpc>
                <a:spcPct val="150000"/>
              </a:lnSpc>
            </a:pPr>
            <a:r>
              <a:rPr lang="en-US" altLang="zh-CN" sz="1400" dirty="0">
                <a:latin typeface="微软雅黑" pitchFamily="34" charset="-122"/>
                <a:ea typeface="微软雅黑" pitchFamily="34" charset="-122"/>
              </a:rPr>
              <a:t>《</a:t>
            </a:r>
            <a:r>
              <a:rPr lang="zh-CN" altLang="en-US" sz="1400" dirty="0">
                <a:latin typeface="微软雅黑" pitchFamily="34" charset="-122"/>
                <a:ea typeface="微软雅黑" pitchFamily="34" charset="-122"/>
              </a:rPr>
              <a:t>算法导论</a:t>
            </a:r>
            <a:r>
              <a:rPr lang="en-US" altLang="zh-CN" sz="1400" dirty="0">
                <a:latin typeface="微软雅黑" pitchFamily="34" charset="-122"/>
                <a:ea typeface="微软雅黑" pitchFamily="34" charset="-122"/>
              </a:rPr>
              <a:t>》, </a:t>
            </a:r>
            <a:r>
              <a:rPr lang="zh-CN" altLang="en-US" sz="1400" dirty="0">
                <a:latin typeface="微软雅黑" pitchFamily="34" charset="-122"/>
                <a:ea typeface="微软雅黑" pitchFamily="34" charset="-122"/>
              </a:rPr>
              <a:t>机械工业出版社</a:t>
            </a:r>
            <a:r>
              <a:rPr lang="en-US" altLang="zh-CN" sz="1400" dirty="0">
                <a:latin typeface="微软雅黑" pitchFamily="34" charset="-122"/>
                <a:ea typeface="微软雅黑" pitchFamily="34" charset="-122"/>
              </a:rPr>
              <a:t>, Thomas </a:t>
            </a:r>
            <a:r>
              <a:rPr lang="en-US" altLang="zh-CN" sz="1400" dirty="0" err="1">
                <a:latin typeface="微软雅黑" pitchFamily="34" charset="-122"/>
                <a:ea typeface="微软雅黑" pitchFamily="34" charset="-122"/>
              </a:rPr>
              <a:t>H.Cormen</a:t>
            </a:r>
            <a:r>
              <a:rPr lang="en-US" altLang="zh-CN" sz="1400" dirty="0">
                <a:latin typeface="微软雅黑" pitchFamily="34" charset="-122"/>
                <a:ea typeface="微软雅黑" pitchFamily="34" charset="-122"/>
              </a:rPr>
              <a:t>, 2012.</a:t>
            </a:r>
            <a:endParaRPr lang="zh-CN" altLang="en-US" sz="1400" dirty="0">
              <a:latin typeface="微软雅黑" pitchFamily="34" charset="-122"/>
              <a:ea typeface="微软雅黑" pitchFamily="34" charset="-122"/>
            </a:endParaRPr>
          </a:p>
        </p:txBody>
      </p:sp>
    </p:spTree>
    <p:extLst>
      <p:ext uri="{BB962C8B-B14F-4D97-AF65-F5344CB8AC3E}">
        <p14:creationId xmlns:p14="http://schemas.microsoft.com/office/powerpoint/2010/main" val="1988258492"/>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44920" y="51470"/>
            <a:ext cx="2723823" cy="363176"/>
          </a:xfrm>
          <a:prstGeom prst="rect">
            <a:avLst/>
          </a:prstGeom>
        </p:spPr>
        <p:txBody>
          <a:bodyPr wrap="none">
            <a:spAutoFit/>
          </a:bodyPr>
          <a:lstStyle/>
          <a:p>
            <a:pPr>
              <a:lnSpc>
                <a:spcPct val="80000"/>
              </a:lnSpc>
            </a:pPr>
            <a:r>
              <a:rPr lang="zh-CN" altLang="en-US" sz="2200" b="1" dirty="0">
                <a:solidFill>
                  <a:srgbClr val="FFFFFF"/>
                </a:solidFill>
                <a:latin typeface="微软雅黑" panose="020B0503020204020204" pitchFamily="34" charset="-122"/>
                <a:ea typeface="微软雅黑" panose="020B0503020204020204" pitchFamily="34" charset="-122"/>
              </a:rPr>
              <a:t>课程内容与考试安排</a:t>
            </a:r>
          </a:p>
        </p:txBody>
      </p:sp>
      <p:sp>
        <p:nvSpPr>
          <p:cNvPr id="5" name="Rectangle 3"/>
          <p:cNvSpPr txBox="1">
            <a:spLocks noChangeArrowheads="1"/>
          </p:cNvSpPr>
          <p:nvPr/>
        </p:nvSpPr>
        <p:spPr bwMode="auto">
          <a:xfrm>
            <a:off x="244920" y="555526"/>
            <a:ext cx="4183064"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n"/>
            </a:pPr>
            <a:r>
              <a:rPr lang="zh-CN" altLang="en-US" sz="2000" b="1" kern="0" dirty="0">
                <a:solidFill>
                  <a:srgbClr val="FF0000"/>
                </a:solidFill>
              </a:rPr>
              <a:t>算法复杂性</a:t>
            </a:r>
            <a:endParaRPr lang="en-US" altLang="zh-CN" sz="2000" b="1" kern="0" dirty="0">
              <a:solidFill>
                <a:srgbClr val="FF0000"/>
              </a:solidFill>
            </a:endParaRPr>
          </a:p>
          <a:p>
            <a:pPr marL="0" indent="0">
              <a:buNone/>
            </a:pPr>
            <a:r>
              <a:rPr lang="zh-CN" altLang="en-US" sz="1500" b="1" kern="0" dirty="0">
                <a:solidFill>
                  <a:srgbClr val="FF0000"/>
                </a:solidFill>
              </a:rPr>
              <a:t>        </a:t>
            </a:r>
            <a:r>
              <a:rPr lang="zh-CN" altLang="en-US" sz="1500" b="1" kern="0" dirty="0"/>
              <a:t>时间</a:t>
            </a:r>
            <a:r>
              <a:rPr lang="en-US" altLang="zh-CN" sz="1500" b="1" kern="0" dirty="0"/>
              <a:t>/</a:t>
            </a:r>
            <a:r>
              <a:rPr lang="zh-CN" altLang="en-US" sz="1500" b="1" kern="0" dirty="0"/>
              <a:t>空间复杂性、可计算性基本概念</a:t>
            </a:r>
            <a:endParaRPr lang="en-US" altLang="zh-CN" sz="1500" b="1" kern="0" dirty="0">
              <a:solidFill>
                <a:srgbClr val="FF0000"/>
              </a:solidFill>
            </a:endParaRPr>
          </a:p>
        </p:txBody>
      </p:sp>
      <p:sp>
        <p:nvSpPr>
          <p:cNvPr id="7" name="Rectangle 3"/>
          <p:cNvSpPr txBox="1">
            <a:spLocks noChangeArrowheads="1"/>
          </p:cNvSpPr>
          <p:nvPr/>
        </p:nvSpPr>
        <p:spPr bwMode="auto">
          <a:xfrm>
            <a:off x="244920" y="1290008"/>
            <a:ext cx="4183064"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n"/>
            </a:pPr>
            <a:r>
              <a:rPr lang="zh-CN" altLang="en-US" sz="2000" b="1" kern="0" dirty="0">
                <a:solidFill>
                  <a:srgbClr val="FF0000"/>
                </a:solidFill>
              </a:rPr>
              <a:t>枚举算法</a:t>
            </a:r>
            <a:endParaRPr lang="en-US" altLang="zh-CN" sz="2000" b="1" kern="0" dirty="0">
              <a:solidFill>
                <a:srgbClr val="FF0000"/>
              </a:solidFill>
            </a:endParaRPr>
          </a:p>
          <a:p>
            <a:pPr marL="0" indent="0">
              <a:buNone/>
            </a:pPr>
            <a:r>
              <a:rPr lang="zh-CN" altLang="en-US" sz="1500" b="1" kern="0" dirty="0">
                <a:solidFill>
                  <a:srgbClr val="FF0000"/>
                </a:solidFill>
              </a:rPr>
              <a:t>        </a:t>
            </a:r>
            <a:r>
              <a:rPr lang="zh-CN" altLang="en-US" sz="1500" b="1" kern="0" dirty="0"/>
              <a:t>最基础但很重要的算法</a:t>
            </a:r>
            <a:r>
              <a:rPr lang="zh-CN" altLang="en-US" sz="1500" b="1" kern="0" dirty="0" smtClean="0"/>
              <a:t>思维</a:t>
            </a:r>
            <a:endParaRPr lang="en-US" altLang="zh-CN" sz="1500" b="1" kern="0" dirty="0">
              <a:solidFill>
                <a:srgbClr val="FF0000"/>
              </a:solidFill>
            </a:endParaRPr>
          </a:p>
        </p:txBody>
      </p:sp>
      <p:sp>
        <p:nvSpPr>
          <p:cNvPr id="8" name="Rectangle 3"/>
          <p:cNvSpPr txBox="1">
            <a:spLocks noChangeArrowheads="1"/>
          </p:cNvSpPr>
          <p:nvPr/>
        </p:nvSpPr>
        <p:spPr bwMode="auto">
          <a:xfrm>
            <a:off x="244920" y="2024490"/>
            <a:ext cx="4687120"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n"/>
            </a:pPr>
            <a:r>
              <a:rPr lang="zh-CN" altLang="en-US" sz="2200" b="1" kern="0" dirty="0">
                <a:solidFill>
                  <a:srgbClr val="FF0000"/>
                </a:solidFill>
              </a:rPr>
              <a:t>分治算法</a:t>
            </a:r>
            <a:endParaRPr lang="en-US" altLang="zh-CN" sz="2200" b="1" kern="0" dirty="0">
              <a:solidFill>
                <a:srgbClr val="FF0000"/>
              </a:solidFill>
            </a:endParaRPr>
          </a:p>
          <a:p>
            <a:pPr marL="0" indent="0">
              <a:buNone/>
            </a:pPr>
            <a:r>
              <a:rPr lang="zh-CN" altLang="en-US" sz="1500" b="1" kern="0" dirty="0">
                <a:solidFill>
                  <a:srgbClr val="FF0000"/>
                </a:solidFill>
              </a:rPr>
              <a:t>        </a:t>
            </a:r>
            <a:r>
              <a:rPr lang="zh-CN" altLang="en-US" sz="1600" b="1" kern="0" dirty="0"/>
              <a:t>合并排序、快速排序、二分</a:t>
            </a:r>
            <a:r>
              <a:rPr lang="zh-CN" altLang="en-US" sz="1600" b="1" kern="0" dirty="0" smtClean="0"/>
              <a:t>查找</a:t>
            </a:r>
            <a:endParaRPr lang="en-US" altLang="zh-CN" sz="1600" b="1" kern="0" dirty="0">
              <a:solidFill>
                <a:srgbClr val="FF0000"/>
              </a:solidFill>
            </a:endParaRPr>
          </a:p>
        </p:txBody>
      </p:sp>
      <p:sp>
        <p:nvSpPr>
          <p:cNvPr id="9" name="Rectangle 3"/>
          <p:cNvSpPr txBox="1">
            <a:spLocks noChangeArrowheads="1"/>
          </p:cNvSpPr>
          <p:nvPr/>
        </p:nvSpPr>
        <p:spPr bwMode="auto">
          <a:xfrm>
            <a:off x="244920" y="2758972"/>
            <a:ext cx="5623224"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n"/>
            </a:pPr>
            <a:r>
              <a:rPr lang="zh-CN" altLang="en-US" sz="2200" b="1" kern="0" dirty="0">
                <a:solidFill>
                  <a:srgbClr val="FF0000"/>
                </a:solidFill>
              </a:rPr>
              <a:t>动态规划算法</a:t>
            </a:r>
            <a:endParaRPr lang="en-US" altLang="zh-CN" sz="2200" b="1" kern="0" dirty="0">
              <a:solidFill>
                <a:srgbClr val="FF0000"/>
              </a:solidFill>
            </a:endParaRPr>
          </a:p>
          <a:p>
            <a:pPr marL="0" indent="0">
              <a:buNone/>
            </a:pPr>
            <a:r>
              <a:rPr lang="zh-CN" altLang="en-US" sz="1600" b="1" kern="0" dirty="0">
                <a:solidFill>
                  <a:srgbClr val="FF0000"/>
                </a:solidFill>
              </a:rPr>
              <a:t>        </a:t>
            </a:r>
            <a:r>
              <a:rPr lang="zh-CN" altLang="en-US" sz="1600" b="1" kern="0" dirty="0"/>
              <a:t>矩阵连乘、</a:t>
            </a:r>
            <a:r>
              <a:rPr lang="en-US" altLang="zh-CN" sz="1600" b="1" kern="0" dirty="0"/>
              <a:t>0-1</a:t>
            </a:r>
            <a:r>
              <a:rPr lang="zh-CN" altLang="en-US" sz="1600" b="1" kern="0" dirty="0"/>
              <a:t>背包问题、最长公共子</a:t>
            </a:r>
            <a:r>
              <a:rPr lang="zh-CN" altLang="en-US" sz="1600" b="1" kern="0" dirty="0" smtClean="0"/>
              <a:t>序列</a:t>
            </a:r>
            <a:endParaRPr lang="en-US" altLang="zh-CN" sz="1600" b="1" kern="0" dirty="0">
              <a:solidFill>
                <a:srgbClr val="FF0000"/>
              </a:solidFill>
            </a:endParaRPr>
          </a:p>
        </p:txBody>
      </p:sp>
      <p:sp>
        <p:nvSpPr>
          <p:cNvPr id="10" name="Rectangle 3"/>
          <p:cNvSpPr txBox="1">
            <a:spLocks noChangeArrowheads="1"/>
          </p:cNvSpPr>
          <p:nvPr/>
        </p:nvSpPr>
        <p:spPr bwMode="auto">
          <a:xfrm>
            <a:off x="244920" y="3493454"/>
            <a:ext cx="5623224"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n"/>
            </a:pPr>
            <a:r>
              <a:rPr lang="zh-CN" altLang="en-US" sz="2200" b="1" kern="0" dirty="0">
                <a:solidFill>
                  <a:srgbClr val="FF0000"/>
                </a:solidFill>
              </a:rPr>
              <a:t>贪心算法</a:t>
            </a:r>
            <a:endParaRPr lang="en-US" altLang="zh-CN" sz="2200" b="1" kern="0" dirty="0">
              <a:solidFill>
                <a:srgbClr val="FF0000"/>
              </a:solidFill>
            </a:endParaRPr>
          </a:p>
          <a:p>
            <a:pPr marL="0" indent="0">
              <a:buNone/>
            </a:pPr>
            <a:r>
              <a:rPr lang="zh-CN" altLang="en-US" sz="1600" b="1" kern="0" dirty="0">
                <a:solidFill>
                  <a:srgbClr val="FF0000"/>
                </a:solidFill>
              </a:rPr>
              <a:t>        </a:t>
            </a:r>
            <a:r>
              <a:rPr lang="zh-CN" altLang="en-US" sz="1600" b="1" kern="0" dirty="0"/>
              <a:t>哈夫曼编码、最小生成树、单源最短</a:t>
            </a:r>
            <a:r>
              <a:rPr lang="zh-CN" altLang="en-US" sz="1600" b="1" kern="0" dirty="0" smtClean="0"/>
              <a:t>路径</a:t>
            </a:r>
            <a:endParaRPr lang="en-US" altLang="zh-CN" sz="1600" b="1" kern="0" dirty="0">
              <a:solidFill>
                <a:srgbClr val="FF0000"/>
              </a:solidFill>
            </a:endParaRPr>
          </a:p>
        </p:txBody>
      </p:sp>
      <p:sp>
        <p:nvSpPr>
          <p:cNvPr id="11" name="Rectangle 3"/>
          <p:cNvSpPr txBox="1">
            <a:spLocks noChangeArrowheads="1"/>
          </p:cNvSpPr>
          <p:nvPr/>
        </p:nvSpPr>
        <p:spPr bwMode="auto">
          <a:xfrm>
            <a:off x="244920" y="4227934"/>
            <a:ext cx="5479208"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n"/>
            </a:pPr>
            <a:r>
              <a:rPr lang="zh-CN" altLang="en-US" sz="2000" b="1" kern="0" dirty="0">
                <a:solidFill>
                  <a:srgbClr val="FF0000"/>
                </a:solidFill>
              </a:rPr>
              <a:t>搜索技术</a:t>
            </a:r>
            <a:endParaRPr lang="en-US" altLang="zh-CN" sz="2000" b="1" kern="0" dirty="0">
              <a:solidFill>
                <a:srgbClr val="FF0000"/>
              </a:solidFill>
            </a:endParaRPr>
          </a:p>
          <a:p>
            <a:pPr marL="0" indent="0">
              <a:buNone/>
            </a:pPr>
            <a:r>
              <a:rPr lang="zh-CN" altLang="en-US" sz="1500" b="1" kern="0" dirty="0">
                <a:solidFill>
                  <a:srgbClr val="FF0000"/>
                </a:solidFill>
              </a:rPr>
              <a:t>        </a:t>
            </a:r>
            <a:r>
              <a:rPr lang="zh-CN" altLang="en-US" sz="1500" b="1" kern="0" dirty="0"/>
              <a:t>回溯、分支限界、</a:t>
            </a:r>
            <a:r>
              <a:rPr lang="zh-CN" altLang="en-US" sz="1500" b="1" kern="0" dirty="0" smtClean="0"/>
              <a:t>启发式搜索</a:t>
            </a:r>
            <a:endParaRPr lang="en-US" altLang="zh-CN" sz="1500" b="1" kern="0" dirty="0">
              <a:solidFill>
                <a:srgbClr val="1590FF"/>
              </a:solidFill>
            </a:endParaRPr>
          </a:p>
        </p:txBody>
      </p:sp>
      <p:sp>
        <p:nvSpPr>
          <p:cNvPr id="12" name="Rectangle 3"/>
          <p:cNvSpPr txBox="1">
            <a:spLocks noChangeArrowheads="1"/>
          </p:cNvSpPr>
          <p:nvPr/>
        </p:nvSpPr>
        <p:spPr bwMode="auto">
          <a:xfrm>
            <a:off x="5868144" y="699542"/>
            <a:ext cx="3096344" cy="2538282"/>
          </a:xfrm>
          <a:prstGeom prst="rect">
            <a:avLst/>
          </a:prstGeom>
          <a:solidFill>
            <a:schemeClr val="bg2">
              <a:lumMod val="90000"/>
            </a:schemeClr>
          </a:solidFill>
          <a:ln>
            <a:noFill/>
          </a:ln>
          <a:effectLs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457200" indent="-457200">
              <a:buFont typeface="Wingdings" pitchFamily="2" charset="2"/>
              <a:buChar char="u"/>
            </a:pPr>
            <a:r>
              <a:rPr lang="zh-CN" altLang="en-US" sz="2000" b="1" kern="0" dirty="0"/>
              <a:t>形式</a:t>
            </a:r>
            <a:r>
              <a:rPr lang="zh-CN" altLang="en-US" sz="2000" kern="0" dirty="0"/>
              <a:t>：</a:t>
            </a:r>
            <a:r>
              <a:rPr lang="zh-CN" altLang="en-US" sz="2000" b="1" kern="0" dirty="0">
                <a:solidFill>
                  <a:srgbClr val="0070C0"/>
                </a:solidFill>
              </a:rPr>
              <a:t>开卷</a:t>
            </a:r>
            <a:endParaRPr lang="en-US" altLang="zh-CN" sz="2000" b="1" kern="0" dirty="0">
              <a:solidFill>
                <a:srgbClr val="0070C0"/>
              </a:solidFill>
            </a:endParaRPr>
          </a:p>
          <a:p>
            <a:pPr marL="457200" indent="-457200">
              <a:buFont typeface="Wingdings" pitchFamily="2" charset="2"/>
              <a:buChar char="u"/>
            </a:pPr>
            <a:endParaRPr lang="en-US" altLang="zh-CN" sz="2000" kern="0" dirty="0"/>
          </a:p>
          <a:p>
            <a:pPr marL="457200" indent="-457200">
              <a:buFont typeface="Wingdings" pitchFamily="2" charset="2"/>
              <a:buChar char="u"/>
            </a:pPr>
            <a:r>
              <a:rPr lang="zh-CN" altLang="en-US" sz="2000" b="1" kern="0" dirty="0"/>
              <a:t>分数构成：</a:t>
            </a:r>
            <a:endParaRPr lang="en-US" altLang="zh-CN" sz="2000" b="1" kern="0" dirty="0"/>
          </a:p>
          <a:p>
            <a:pPr marL="800100" lvl="1" indent="-457200">
              <a:buFont typeface="Wingdings" pitchFamily="2" charset="2"/>
              <a:buChar char="Ø"/>
            </a:pPr>
            <a:r>
              <a:rPr lang="zh-CN" altLang="en-US" sz="2000" kern="0" dirty="0"/>
              <a:t>出勤（</a:t>
            </a:r>
            <a:r>
              <a:rPr lang="en-US" altLang="zh-CN" sz="2000" kern="0" dirty="0"/>
              <a:t>10</a:t>
            </a:r>
            <a:r>
              <a:rPr lang="zh-CN" altLang="en-US" sz="2000" kern="0" dirty="0"/>
              <a:t>）</a:t>
            </a:r>
            <a:endParaRPr lang="en-US" altLang="zh-CN" sz="2000" kern="0" dirty="0"/>
          </a:p>
          <a:p>
            <a:pPr marL="800100" lvl="1" indent="-457200">
              <a:buFont typeface="Wingdings" pitchFamily="2" charset="2"/>
              <a:buChar char="Ø"/>
            </a:pPr>
            <a:r>
              <a:rPr lang="zh-CN" altLang="en-US" sz="2000" kern="0" dirty="0"/>
              <a:t>课堂作业 (</a:t>
            </a:r>
            <a:r>
              <a:rPr lang="en-US" altLang="zh-CN" sz="2000" kern="0" dirty="0"/>
              <a:t>30)</a:t>
            </a:r>
          </a:p>
          <a:p>
            <a:pPr marL="800100" lvl="1" indent="-457200">
              <a:buFont typeface="Wingdings" pitchFamily="2" charset="2"/>
              <a:buChar char="Ø"/>
            </a:pPr>
            <a:r>
              <a:rPr lang="zh-CN" altLang="en-US" sz="2000" kern="0" dirty="0"/>
              <a:t>期末考试成绩 (</a:t>
            </a:r>
            <a:r>
              <a:rPr lang="en-US" altLang="zh-CN" sz="2000" kern="0" dirty="0"/>
              <a:t>60)</a:t>
            </a:r>
          </a:p>
        </p:txBody>
      </p:sp>
    </p:spTree>
    <p:extLst>
      <p:ext uri="{BB962C8B-B14F-4D97-AF65-F5344CB8AC3E}">
        <p14:creationId xmlns:p14="http://schemas.microsoft.com/office/powerpoint/2010/main" val="1720022290"/>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39552" y="35351"/>
            <a:ext cx="749300" cy="363538"/>
          </a:xfrm>
          <a:prstGeom prst="rect">
            <a:avLst/>
          </a:prstGeom>
        </p:spPr>
        <p:txBody>
          <a:bodyPr wrap="none">
            <a:spAutoFit/>
          </a:bodyPr>
          <a:lstStyle/>
          <a:p>
            <a:pPr algn="l">
              <a:lnSpc>
                <a:spcPct val="80000"/>
              </a:lnSpc>
            </a:pPr>
            <a:r>
              <a:rPr lang="zh-CN" altLang="en-US" sz="2200" b="1" kern="1200" dirty="0">
                <a:solidFill>
                  <a:srgbClr val="FFFFFF"/>
                </a:solidFill>
                <a:latin typeface="微软雅黑" panose="020B0503020204020204" pitchFamily="34" charset="-122"/>
                <a:ea typeface="微软雅黑" panose="020B0503020204020204" pitchFamily="34" charset="-122"/>
                <a:cs typeface="+mn-cs"/>
              </a:rPr>
              <a:t>作业</a:t>
            </a:r>
          </a:p>
        </p:txBody>
      </p:sp>
      <p:sp>
        <p:nvSpPr>
          <p:cNvPr id="3" name="文本框 2"/>
          <p:cNvSpPr txBox="1"/>
          <p:nvPr/>
        </p:nvSpPr>
        <p:spPr>
          <a:xfrm>
            <a:off x="519476" y="843558"/>
            <a:ext cx="7416824" cy="2340897"/>
          </a:xfrm>
          <a:prstGeom prst="rect">
            <a:avLst/>
          </a:prstGeom>
          <a:noFill/>
        </p:spPr>
        <p:txBody>
          <a:bodyPr wrap="square" rtlCol="0">
            <a:spAutoFit/>
          </a:bodyPr>
          <a:lstStyle/>
          <a:p>
            <a:pPr algn="just">
              <a:lnSpc>
                <a:spcPct val="150000"/>
              </a:lnSpc>
            </a:pPr>
            <a:r>
              <a:rPr lang="zh-CN" altLang="en-US" sz="2000" dirty="0"/>
              <a:t>完成“最大连续子序列和”问题的实验报告，列表验证在输入规模为</a:t>
            </a:r>
            <a:r>
              <a:rPr lang="en-US" altLang="zh-CN" sz="2000" dirty="0"/>
              <a:t>100</a:t>
            </a:r>
            <a:r>
              <a:rPr lang="zh-CN" altLang="en-US" sz="2000" dirty="0"/>
              <a:t>，</a:t>
            </a:r>
            <a:r>
              <a:rPr lang="en-US" altLang="zh-CN" sz="2000" dirty="0"/>
              <a:t>10000</a:t>
            </a:r>
            <a:r>
              <a:rPr lang="zh-CN" altLang="en-US" sz="2000" dirty="0"/>
              <a:t>，</a:t>
            </a:r>
            <a:r>
              <a:rPr lang="en-US" altLang="zh-CN" sz="2000" dirty="0"/>
              <a:t>1000000</a:t>
            </a:r>
            <a:r>
              <a:rPr lang="zh-CN" altLang="en-US" sz="2000" dirty="0"/>
              <a:t>，</a:t>
            </a:r>
            <a:r>
              <a:rPr lang="en-US" altLang="zh-CN" sz="2000" dirty="0"/>
              <a:t>1000000</a:t>
            </a:r>
            <a:r>
              <a:rPr lang="zh-CN" altLang="en-US" sz="2000" dirty="0"/>
              <a:t>四个数量级下的运行时间，输入数组随机生成。实验报告内容包括：</a:t>
            </a:r>
            <a:endParaRPr lang="en-US" altLang="zh-CN" sz="2000" dirty="0"/>
          </a:p>
          <a:p>
            <a:pPr algn="just">
              <a:lnSpc>
                <a:spcPct val="150000"/>
              </a:lnSpc>
            </a:pPr>
            <a:r>
              <a:rPr lang="en-US" altLang="zh-CN" sz="2000" dirty="0"/>
              <a:t>1) </a:t>
            </a:r>
            <a:r>
              <a:rPr lang="zh-CN" altLang="en-US" sz="2000" dirty="0"/>
              <a:t>完整的源代码；</a:t>
            </a:r>
            <a:endParaRPr lang="en-US" altLang="zh-CN" sz="2000" dirty="0"/>
          </a:p>
          <a:p>
            <a:pPr algn="just">
              <a:lnSpc>
                <a:spcPct val="150000"/>
              </a:lnSpc>
            </a:pPr>
            <a:r>
              <a:rPr lang="en-US" altLang="zh-CN" sz="2000" dirty="0"/>
              <a:t>2) </a:t>
            </a:r>
            <a:r>
              <a:rPr lang="zh-CN" altLang="en-US" sz="2000" dirty="0"/>
              <a:t>运行时间表以及分析。</a:t>
            </a:r>
            <a:endParaRPr lang="en-US" altLang="zh-CN" sz="2000" dirty="0"/>
          </a:p>
        </p:txBody>
      </p:sp>
    </p:spTree>
    <p:extLst>
      <p:ext uri="{BB962C8B-B14F-4D97-AF65-F5344CB8AC3E}">
        <p14:creationId xmlns:p14="http://schemas.microsoft.com/office/powerpoint/2010/main" val="2009890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44920" y="51470"/>
            <a:ext cx="1595309" cy="363176"/>
          </a:xfrm>
          <a:prstGeom prst="rect">
            <a:avLst/>
          </a:prstGeom>
        </p:spPr>
        <p:txBody>
          <a:bodyPr wrap="none">
            <a:spAutoFit/>
          </a:bodyPr>
          <a:lstStyle/>
          <a:p>
            <a:pPr>
              <a:lnSpc>
                <a:spcPct val="80000"/>
              </a:lnSpc>
            </a:pPr>
            <a:r>
              <a:rPr lang="zh-CN" altLang="en-US" sz="2200" b="1" dirty="0">
                <a:solidFill>
                  <a:srgbClr val="FFFFFF"/>
                </a:solidFill>
                <a:latin typeface="微软雅黑" panose="020B0503020204020204" pitchFamily="34" charset="-122"/>
                <a:ea typeface="微软雅黑" panose="020B0503020204020204" pitchFamily="34" charset="-122"/>
              </a:rPr>
              <a:t>什么是算法</a:t>
            </a:r>
          </a:p>
        </p:txBody>
      </p:sp>
      <p:pic>
        <p:nvPicPr>
          <p:cNvPr id="4" name="Picture 2" descr="http://www.michaeleisen.org/blog/wp-content/uploads/2011/04/lawrence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411" y="519213"/>
            <a:ext cx="4172382" cy="262860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323528" y="1893550"/>
            <a:ext cx="720080" cy="21602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23528" y="2455654"/>
            <a:ext cx="720080" cy="21602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descr="https://timgsa.baidu.com/timg?image&amp;quality=80&amp;size=b9999_10000&amp;sec=1504434710832&amp;di=e8d6a00bc977f0098f4804a1b47fe721&amp;imgtype=jpg&amp;src=http%3A%2F%2Fimg0.imgtn.bdimg.com%2Fit%2Fu%3D991596984%2C3461747999%26fm%3D214%26gp%3D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555526"/>
            <a:ext cx="3841342" cy="2231689"/>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4"/>
          <a:stretch>
            <a:fillRect/>
          </a:stretch>
        </p:blipFill>
        <p:spPr>
          <a:xfrm>
            <a:off x="244920" y="3300872"/>
            <a:ext cx="2666227" cy="1791158"/>
          </a:xfrm>
          <a:prstGeom prst="rect">
            <a:avLst/>
          </a:prstGeom>
        </p:spPr>
      </p:pic>
      <p:pic>
        <p:nvPicPr>
          <p:cNvPr id="3" name="图片 2"/>
          <p:cNvPicPr>
            <a:picLocks noChangeAspect="1"/>
          </p:cNvPicPr>
          <p:nvPr/>
        </p:nvPicPr>
        <p:blipFill>
          <a:blip r:embed="rId5"/>
          <a:stretch>
            <a:fillRect/>
          </a:stretch>
        </p:blipFill>
        <p:spPr>
          <a:xfrm>
            <a:off x="2843808" y="3300872"/>
            <a:ext cx="1660767" cy="1791158"/>
          </a:xfrm>
          <a:prstGeom prst="rect">
            <a:avLst/>
          </a:prstGeom>
        </p:spPr>
      </p:pic>
      <p:sp>
        <p:nvSpPr>
          <p:cNvPr id="10" name="矩形 9"/>
          <p:cNvSpPr/>
          <p:nvPr/>
        </p:nvSpPr>
        <p:spPr>
          <a:xfrm>
            <a:off x="6012160" y="2840037"/>
            <a:ext cx="2160240" cy="307777"/>
          </a:xfrm>
          <a:prstGeom prst="rect">
            <a:avLst/>
          </a:prstGeom>
          <a:ln w="28575">
            <a:solidFill>
              <a:srgbClr val="FF0000"/>
            </a:solidFill>
          </a:ln>
        </p:spPr>
        <p:txBody>
          <a:bodyPr wrap="square">
            <a:spAutoFit/>
          </a:bodyPr>
          <a:lstStyle/>
          <a:p>
            <a:r>
              <a:rPr lang="en-US" altLang="zh-CN" sz="1400" b="1" dirty="0">
                <a:solidFill>
                  <a:srgbClr val="333333"/>
                </a:solidFill>
                <a:latin typeface="arial" panose="020B0604020202020204" pitchFamily="34" charset="0"/>
              </a:rPr>
              <a:t>8·16</a:t>
            </a:r>
            <a:r>
              <a:rPr lang="zh-CN" altLang="en-US" sz="1400" b="1" dirty="0">
                <a:solidFill>
                  <a:srgbClr val="333333"/>
                </a:solidFill>
                <a:latin typeface="arial" panose="020B0604020202020204" pitchFamily="34" charset="0"/>
              </a:rPr>
              <a:t>光大证券乌龙指事件</a:t>
            </a:r>
            <a:endParaRPr lang="zh-CN" altLang="en-US" sz="1400" b="1" dirty="0"/>
          </a:p>
        </p:txBody>
      </p:sp>
      <p:sp>
        <p:nvSpPr>
          <p:cNvPr id="13" name="矩形 12"/>
          <p:cNvSpPr/>
          <p:nvPr/>
        </p:nvSpPr>
        <p:spPr>
          <a:xfrm>
            <a:off x="4800483" y="3200636"/>
            <a:ext cx="4248472" cy="461665"/>
          </a:xfrm>
          <a:prstGeom prst="rect">
            <a:avLst/>
          </a:prstGeom>
          <a:solidFill>
            <a:schemeClr val="accent2">
              <a:lumMod val="20000"/>
              <a:lumOff val="80000"/>
            </a:schemeClr>
          </a:solidFill>
        </p:spPr>
        <p:txBody>
          <a:bodyPr wrap="square">
            <a:spAutoFit/>
          </a:bodyPr>
          <a:lstStyle/>
          <a:p>
            <a:pPr algn="just"/>
            <a:r>
              <a:rPr lang="en-US" altLang="zh-CN" sz="1200" dirty="0"/>
              <a:t>2013</a:t>
            </a:r>
            <a:r>
              <a:rPr lang="zh-CN" altLang="en-US" sz="1200" dirty="0"/>
              <a:t>年</a:t>
            </a:r>
            <a:r>
              <a:rPr lang="en-US" altLang="zh-CN" sz="1200" dirty="0"/>
              <a:t>8</a:t>
            </a:r>
            <a:r>
              <a:rPr lang="zh-CN" altLang="en-US" sz="1200" dirty="0"/>
              <a:t>月</a:t>
            </a:r>
            <a:r>
              <a:rPr lang="en-US" altLang="zh-CN" sz="1200" dirty="0"/>
              <a:t>16</a:t>
            </a:r>
            <a:r>
              <a:rPr lang="zh-CN" altLang="en-US" sz="1200" dirty="0"/>
              <a:t>日</a:t>
            </a:r>
            <a:r>
              <a:rPr lang="en-US" altLang="zh-CN" sz="1200" dirty="0"/>
              <a:t>11</a:t>
            </a:r>
            <a:r>
              <a:rPr lang="zh-CN" altLang="en-US" sz="1200" dirty="0"/>
              <a:t>点</a:t>
            </a:r>
            <a:r>
              <a:rPr lang="en-US" altLang="zh-CN" sz="1200" dirty="0"/>
              <a:t>05</a:t>
            </a:r>
            <a:r>
              <a:rPr lang="zh-CN" altLang="en-US" sz="1200" dirty="0"/>
              <a:t>分上证指数出现大幅拉升大盘一分钟内涨超</a:t>
            </a:r>
            <a:r>
              <a:rPr lang="en-US" altLang="zh-CN" sz="1200" dirty="0"/>
              <a:t>5%</a:t>
            </a:r>
            <a:r>
              <a:rPr lang="zh-CN" altLang="en-US" sz="1200" dirty="0"/>
              <a:t>。最高涨幅</a:t>
            </a:r>
            <a:r>
              <a:rPr lang="en-US" altLang="zh-CN" sz="1200" dirty="0"/>
              <a:t>5.62%</a:t>
            </a:r>
            <a:r>
              <a:rPr lang="zh-CN" altLang="en-US" sz="1200" dirty="0"/>
              <a:t>，三分钟后阶段性回落，</a:t>
            </a:r>
            <a:r>
              <a:rPr lang="en-US" altLang="zh-CN" sz="1200" dirty="0"/>
              <a:t>……</a:t>
            </a:r>
            <a:endParaRPr lang="zh-CN" altLang="en-US" sz="1200" dirty="0"/>
          </a:p>
        </p:txBody>
      </p:sp>
      <p:sp>
        <p:nvSpPr>
          <p:cNvPr id="14" name="矩形 13"/>
          <p:cNvSpPr/>
          <p:nvPr/>
        </p:nvSpPr>
        <p:spPr>
          <a:xfrm>
            <a:off x="4800483" y="3723878"/>
            <a:ext cx="4248472" cy="553998"/>
          </a:xfrm>
          <a:prstGeom prst="rect">
            <a:avLst/>
          </a:prstGeom>
        </p:spPr>
        <p:txBody>
          <a:bodyPr wrap="square">
            <a:spAutoFit/>
          </a:bodyPr>
          <a:lstStyle/>
          <a:p>
            <a:r>
              <a:rPr lang="zh-CN" altLang="en-US" sz="1000" dirty="0">
                <a:solidFill>
                  <a:srgbClr val="333333"/>
                </a:solidFill>
                <a:latin typeface="arial" panose="020B0604020202020204" pitchFamily="34" charset="0"/>
              </a:rPr>
              <a:t>套利策略系统包含</a:t>
            </a:r>
            <a:r>
              <a:rPr lang="zh-CN" altLang="en-US" sz="1000" b="1" dirty="0">
                <a:solidFill>
                  <a:srgbClr val="333333"/>
                </a:solidFill>
                <a:latin typeface="arial" panose="020B0604020202020204" pitchFamily="34" charset="0"/>
              </a:rPr>
              <a:t>订单生成</a:t>
            </a:r>
            <a:r>
              <a:rPr lang="zh-CN" altLang="en-US" sz="1000" dirty="0">
                <a:solidFill>
                  <a:srgbClr val="333333"/>
                </a:solidFill>
                <a:latin typeface="arial" panose="020B0604020202020204" pitchFamily="34" charset="0"/>
              </a:rPr>
              <a:t>系统和</a:t>
            </a:r>
            <a:r>
              <a:rPr lang="zh-CN" altLang="en-US" sz="1000" b="1" dirty="0">
                <a:solidFill>
                  <a:srgbClr val="333333"/>
                </a:solidFill>
                <a:latin typeface="arial" panose="020B0604020202020204" pitchFamily="34" charset="0"/>
              </a:rPr>
              <a:t>订单执行</a:t>
            </a:r>
            <a:r>
              <a:rPr lang="zh-CN" altLang="en-US" sz="1000" dirty="0">
                <a:solidFill>
                  <a:srgbClr val="333333"/>
                </a:solidFill>
                <a:latin typeface="arial" panose="020B0604020202020204" pitchFamily="34" charset="0"/>
              </a:rPr>
              <a:t>系统两个部分。订单执行系统针对高频交易在市价委托时，对可用资金额度</a:t>
            </a:r>
            <a:r>
              <a:rPr lang="zh-CN" altLang="en-US" sz="1000" b="1" dirty="0">
                <a:solidFill>
                  <a:srgbClr val="FF0000"/>
                </a:solidFill>
                <a:latin typeface="arial" panose="020B0604020202020204" pitchFamily="34" charset="0"/>
              </a:rPr>
              <a:t>未能进行有效校验控制</a:t>
            </a:r>
            <a:r>
              <a:rPr lang="zh-CN" altLang="en-US" sz="1000" dirty="0">
                <a:solidFill>
                  <a:srgbClr val="333333"/>
                </a:solidFill>
                <a:latin typeface="arial" panose="020B0604020202020204" pitchFamily="34" charset="0"/>
              </a:rPr>
              <a:t>，而</a:t>
            </a:r>
            <a:r>
              <a:rPr lang="zh-CN" altLang="en-US" sz="1000" b="1" u="sng" dirty="0">
                <a:solidFill>
                  <a:srgbClr val="333333"/>
                </a:solidFill>
                <a:latin typeface="arial" panose="020B0604020202020204" pitchFamily="34" charset="0"/>
              </a:rPr>
              <a:t>订单生成系统存在的缺陷</a:t>
            </a:r>
            <a:r>
              <a:rPr lang="zh-CN" altLang="en-US" sz="1000" dirty="0">
                <a:solidFill>
                  <a:srgbClr val="333333"/>
                </a:solidFill>
                <a:latin typeface="arial" panose="020B0604020202020204" pitchFamily="34" charset="0"/>
              </a:rPr>
              <a:t>，会导致特定情况下生成预期外的订单。</a:t>
            </a:r>
            <a:endParaRPr lang="zh-CN" altLang="en-US" sz="1000" dirty="0"/>
          </a:p>
        </p:txBody>
      </p:sp>
      <p:sp>
        <p:nvSpPr>
          <p:cNvPr id="15" name="矩形 14"/>
          <p:cNvSpPr/>
          <p:nvPr/>
        </p:nvSpPr>
        <p:spPr>
          <a:xfrm>
            <a:off x="4783955" y="4355225"/>
            <a:ext cx="4265000" cy="553998"/>
          </a:xfrm>
          <a:prstGeom prst="rect">
            <a:avLst/>
          </a:prstGeom>
        </p:spPr>
        <p:txBody>
          <a:bodyPr wrap="square">
            <a:spAutoFit/>
          </a:bodyPr>
          <a:lstStyle/>
          <a:p>
            <a:r>
              <a:rPr lang="zh-CN" altLang="en-US" sz="1000" b="1" dirty="0">
                <a:solidFill>
                  <a:srgbClr val="333333"/>
                </a:solidFill>
                <a:latin typeface="arial" panose="020B0604020202020204" pitchFamily="34" charset="0"/>
              </a:rPr>
              <a:t>具体错误</a:t>
            </a:r>
            <a:r>
              <a:rPr lang="zh-CN" altLang="en-US" sz="1000" dirty="0">
                <a:solidFill>
                  <a:srgbClr val="333333"/>
                </a:solidFill>
                <a:latin typeface="arial" panose="020B0604020202020204" pitchFamily="34" charset="0"/>
              </a:rPr>
              <a:t>是：</a:t>
            </a:r>
            <a:r>
              <a:rPr lang="en-US" altLang="zh-CN" sz="1000" dirty="0">
                <a:solidFill>
                  <a:srgbClr val="333333"/>
                </a:solidFill>
                <a:latin typeface="arial" panose="020B0604020202020204" pitchFamily="34" charset="0"/>
              </a:rPr>
              <a:t>11</a:t>
            </a:r>
            <a:r>
              <a:rPr lang="zh-CN" altLang="en-US" sz="1000" dirty="0">
                <a:solidFill>
                  <a:srgbClr val="333333"/>
                </a:solidFill>
                <a:latin typeface="arial" panose="020B0604020202020204" pitchFamily="34" charset="0"/>
              </a:rPr>
              <a:t>点</a:t>
            </a:r>
            <a:r>
              <a:rPr lang="en-US" altLang="zh-CN" sz="1000" dirty="0">
                <a:solidFill>
                  <a:srgbClr val="333333"/>
                </a:solidFill>
                <a:latin typeface="arial" panose="020B0604020202020204" pitchFamily="34" charset="0"/>
              </a:rPr>
              <a:t>2</a:t>
            </a:r>
            <a:r>
              <a:rPr lang="zh-CN" altLang="en-US" sz="1000" dirty="0">
                <a:solidFill>
                  <a:srgbClr val="333333"/>
                </a:solidFill>
                <a:latin typeface="arial" panose="020B0604020202020204" pitchFamily="34" charset="0"/>
              </a:rPr>
              <a:t>分时，第三次</a:t>
            </a:r>
            <a:r>
              <a:rPr lang="en-US" altLang="zh-CN" sz="1000" dirty="0">
                <a:solidFill>
                  <a:srgbClr val="333333"/>
                </a:solidFill>
                <a:latin typeface="arial" panose="020B0604020202020204" pitchFamily="34" charset="0"/>
              </a:rPr>
              <a:t>180ETF</a:t>
            </a:r>
            <a:r>
              <a:rPr lang="zh-CN" altLang="en-US" sz="1000" dirty="0">
                <a:solidFill>
                  <a:srgbClr val="333333"/>
                </a:solidFill>
                <a:latin typeface="arial" panose="020B0604020202020204" pitchFamily="34" charset="0"/>
              </a:rPr>
              <a:t>套利下单，交易员发现有</a:t>
            </a:r>
            <a:r>
              <a:rPr lang="en-US" altLang="zh-CN" sz="1000" dirty="0">
                <a:solidFill>
                  <a:srgbClr val="333333"/>
                </a:solidFill>
                <a:latin typeface="arial" panose="020B0604020202020204" pitchFamily="34" charset="0"/>
              </a:rPr>
              <a:t>24</a:t>
            </a:r>
            <a:r>
              <a:rPr lang="zh-CN" altLang="en-US" sz="1000" dirty="0">
                <a:solidFill>
                  <a:srgbClr val="333333"/>
                </a:solidFill>
                <a:latin typeface="arial" panose="020B0604020202020204" pitchFamily="34" charset="0"/>
              </a:rPr>
              <a:t>个个股申报不成功，使用“重下”的</a:t>
            </a:r>
            <a:r>
              <a:rPr lang="zh-CN" altLang="en-US" sz="1000" b="1" dirty="0">
                <a:solidFill>
                  <a:srgbClr val="FF0000"/>
                </a:solidFill>
                <a:latin typeface="arial" panose="020B0604020202020204" pitchFamily="34" charset="0"/>
              </a:rPr>
              <a:t>新功能</a:t>
            </a:r>
            <a:r>
              <a:rPr lang="zh-CN" altLang="en-US" sz="1000" dirty="0">
                <a:solidFill>
                  <a:srgbClr val="333333"/>
                </a:solidFill>
                <a:latin typeface="arial" panose="020B0604020202020204" pitchFamily="34" charset="0"/>
              </a:rPr>
              <a:t>，程序把买入</a:t>
            </a:r>
            <a:r>
              <a:rPr lang="en-US" altLang="zh-CN" sz="1000" dirty="0">
                <a:solidFill>
                  <a:srgbClr val="333333"/>
                </a:solidFill>
                <a:latin typeface="arial" panose="020B0604020202020204" pitchFamily="34" charset="0"/>
              </a:rPr>
              <a:t>24</a:t>
            </a:r>
            <a:r>
              <a:rPr lang="zh-CN" altLang="en-US" sz="1000" dirty="0">
                <a:solidFill>
                  <a:srgbClr val="333333"/>
                </a:solidFill>
                <a:latin typeface="arial" panose="020B0604020202020204" pitchFamily="34" charset="0"/>
              </a:rPr>
              <a:t>个成分股，写成了买入</a:t>
            </a:r>
            <a:r>
              <a:rPr lang="en-US" altLang="zh-CN" sz="1000" dirty="0">
                <a:solidFill>
                  <a:srgbClr val="333333"/>
                </a:solidFill>
                <a:latin typeface="arial" panose="020B0604020202020204" pitchFamily="34" charset="0"/>
              </a:rPr>
              <a:t>24</a:t>
            </a:r>
            <a:r>
              <a:rPr lang="zh-CN" altLang="en-US" sz="1000" dirty="0">
                <a:solidFill>
                  <a:srgbClr val="333333"/>
                </a:solidFill>
                <a:latin typeface="arial" panose="020B0604020202020204" pitchFamily="34" charset="0"/>
              </a:rPr>
              <a:t>组</a:t>
            </a:r>
            <a:r>
              <a:rPr lang="en-US" altLang="zh-CN" sz="1000" dirty="0">
                <a:solidFill>
                  <a:srgbClr val="333333"/>
                </a:solidFill>
                <a:latin typeface="arial" panose="020B0604020202020204" pitchFamily="34" charset="0"/>
              </a:rPr>
              <a:t>180ETF</a:t>
            </a:r>
            <a:r>
              <a:rPr lang="zh-CN" altLang="en-US" sz="1000" dirty="0">
                <a:solidFill>
                  <a:srgbClr val="333333"/>
                </a:solidFill>
                <a:latin typeface="arial" panose="020B0604020202020204" pitchFamily="34" charset="0"/>
              </a:rPr>
              <a:t>成分股，结果生成巨量订单。</a:t>
            </a:r>
            <a:endParaRPr lang="zh-CN" altLang="en-US" sz="1000" dirty="0"/>
          </a:p>
        </p:txBody>
      </p:sp>
    </p:spTree>
    <p:extLst>
      <p:ext uri="{BB962C8B-B14F-4D97-AF65-F5344CB8AC3E}">
        <p14:creationId xmlns:p14="http://schemas.microsoft.com/office/powerpoint/2010/main" val="4200145918"/>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6"/>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8" presetClass="emph" presetSubtype="0" fill="hold" grpId="0" nodeType="clickEffect">
                                  <p:stCondLst>
                                    <p:cond delay="0"/>
                                  </p:stCondLst>
                                  <p:childTnLst>
                                    <p:animRot by="21600000">
                                      <p:cBhvr>
                                        <p:cTn id="10" dur="2000" fill="hold"/>
                                        <p:tgtEl>
                                          <p:spTgt spid="7"/>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arn(inVertic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anim calcmode="lin" valueType="num">
                                      <p:cBhvr>
                                        <p:cTn id="27" dur="500" fill="hold"/>
                                        <p:tgtEl>
                                          <p:spTgt spid="1026"/>
                                        </p:tgtEl>
                                        <p:attrNameLst>
                                          <p:attrName>ppt_w</p:attrName>
                                        </p:attrNameLst>
                                      </p:cBhvr>
                                      <p:tavLst>
                                        <p:tav tm="0">
                                          <p:val>
                                            <p:fltVal val="0"/>
                                          </p:val>
                                        </p:tav>
                                        <p:tav tm="100000">
                                          <p:val>
                                            <p:strVal val="#ppt_w"/>
                                          </p:val>
                                        </p:tav>
                                      </p:tavLst>
                                    </p:anim>
                                    <p:anim calcmode="lin" valueType="num">
                                      <p:cBhvr>
                                        <p:cTn id="28" dur="500" fill="hold"/>
                                        <p:tgtEl>
                                          <p:spTgt spid="1026"/>
                                        </p:tgtEl>
                                        <p:attrNameLst>
                                          <p:attrName>ppt_h</p:attrName>
                                        </p:attrNameLst>
                                      </p:cBhvr>
                                      <p:tavLst>
                                        <p:tav tm="0">
                                          <p:val>
                                            <p:fltVal val="0"/>
                                          </p:val>
                                        </p:tav>
                                        <p:tav tm="100000">
                                          <p:val>
                                            <p:strVal val="#ppt_h"/>
                                          </p:val>
                                        </p:tav>
                                      </p:tavLst>
                                    </p:anim>
                                    <p:animEffect transition="in" filter="fade">
                                      <p:cBhvr>
                                        <p:cTn id="29" dur="500"/>
                                        <p:tgtEl>
                                          <p:spTgt spid="1026"/>
                                        </p:tgtEl>
                                      </p:cBhvr>
                                    </p:animEffect>
                                  </p:childTnLst>
                                </p:cTn>
                              </p:par>
                            </p:childTnLst>
                          </p:cTn>
                        </p:par>
                      </p:childTnLst>
                    </p:cTn>
                  </p:par>
                  <p:par>
                    <p:cTn id="30" fill="hold">
                      <p:stCondLst>
                        <p:cond delay="indefinite"/>
                      </p:stCondLst>
                      <p:childTnLst>
                        <p:par>
                          <p:cTn id="31" fill="hold">
                            <p:stCondLst>
                              <p:cond delay="0"/>
                            </p:stCondLst>
                            <p:childTnLst>
                              <p:par>
                                <p:cTn id="32" presetID="45"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2000"/>
                                        <p:tgtEl>
                                          <p:spTgt spid="10"/>
                                        </p:tgtEl>
                                      </p:cBhvr>
                                    </p:animEffect>
                                    <p:anim calcmode="lin" valueType="num">
                                      <p:cBhvr>
                                        <p:cTn id="35" dur="2000" fill="hold"/>
                                        <p:tgtEl>
                                          <p:spTgt spid="10"/>
                                        </p:tgtEl>
                                        <p:attrNameLst>
                                          <p:attrName>ppt_w</p:attrName>
                                        </p:attrNameLst>
                                      </p:cBhvr>
                                      <p:tavLst>
                                        <p:tav tm="0" fmla="#ppt_w*sin(2.5*pi*$)">
                                          <p:val>
                                            <p:fltVal val="0"/>
                                          </p:val>
                                        </p:tav>
                                        <p:tav tm="100000">
                                          <p:val>
                                            <p:fltVal val="1"/>
                                          </p:val>
                                        </p:tav>
                                      </p:tavLst>
                                    </p:anim>
                                    <p:anim calcmode="lin" valueType="num">
                                      <p:cBhvr>
                                        <p:cTn id="36"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down)">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1000"/>
                                        <p:tgtEl>
                                          <p:spTgt spid="14"/>
                                        </p:tgtEl>
                                      </p:cBhvr>
                                    </p:animEffect>
                                    <p:anim calcmode="lin" valueType="num">
                                      <p:cBhvr>
                                        <p:cTn id="47" dur="1000" fill="hold"/>
                                        <p:tgtEl>
                                          <p:spTgt spid="14"/>
                                        </p:tgtEl>
                                        <p:attrNameLst>
                                          <p:attrName>ppt_x</p:attrName>
                                        </p:attrNameLst>
                                      </p:cBhvr>
                                      <p:tavLst>
                                        <p:tav tm="0">
                                          <p:val>
                                            <p:strVal val="#ppt_x"/>
                                          </p:val>
                                        </p:tav>
                                        <p:tav tm="100000">
                                          <p:val>
                                            <p:strVal val="#ppt_x"/>
                                          </p:val>
                                        </p:tav>
                                      </p:tavLst>
                                    </p:anim>
                                    <p:anim calcmode="lin" valueType="num">
                                      <p:cBhvr>
                                        <p:cTn id="4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additive="base">
                                        <p:cTn id="53" dur="500" fill="hold"/>
                                        <p:tgtEl>
                                          <p:spTgt spid="15"/>
                                        </p:tgtEl>
                                        <p:attrNameLst>
                                          <p:attrName>ppt_x</p:attrName>
                                        </p:attrNameLst>
                                      </p:cBhvr>
                                      <p:tavLst>
                                        <p:tav tm="0">
                                          <p:val>
                                            <p:strVal val="#ppt_x"/>
                                          </p:val>
                                        </p:tav>
                                        <p:tav tm="100000">
                                          <p:val>
                                            <p:strVal val="#ppt_x"/>
                                          </p:val>
                                        </p:tav>
                                      </p:tavLst>
                                    </p:anim>
                                    <p:anim calcmode="lin" valueType="num">
                                      <p:cBhvr additive="base">
                                        <p:cTn id="5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3" grpId="0" animBg="1"/>
      <p:bldP spid="14" grpId="0"/>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1652" name="Picture 4" descr="C:\Users\Administrator\Desktop\tooopen_14101664.jpg"/>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64000"/>
                    </a14:imgEffect>
                    <a14:imgEffect>
                      <a14:brightnessContrast bright="-31000"/>
                    </a14:imgEffect>
                  </a14:imgLayer>
                </a14:imgProps>
              </a:ext>
              <a:ext uri="{28A0092B-C50C-407E-A947-70E740481C1C}">
                <a14:useLocalDpi xmlns:a14="http://schemas.microsoft.com/office/drawing/2010/main" val="0"/>
              </a:ext>
            </a:extLst>
          </a:blip>
          <a:srcRect l="2946" t="19706" r="2946" b="10942"/>
          <a:stretch/>
        </p:blipFill>
        <p:spPr bwMode="auto">
          <a:xfrm>
            <a:off x="0" y="0"/>
            <a:ext cx="9178925" cy="5143500"/>
          </a:xfrm>
          <a:prstGeom prst="rect">
            <a:avLst/>
          </a:prstGeom>
          <a:blipFill dpi="0" rotWithShape="1">
            <a:blip r:embed="rId5"/>
            <a:srcRect/>
            <a:stretch>
              <a:fillRect/>
            </a:stretch>
          </a:blipFill>
        </p:spPr>
      </p:pic>
      <p:sp>
        <p:nvSpPr>
          <p:cNvPr id="9" name="剪去单角的矩形 8"/>
          <p:cNvSpPr/>
          <p:nvPr/>
        </p:nvSpPr>
        <p:spPr>
          <a:xfrm>
            <a:off x="107504" y="1923678"/>
            <a:ext cx="6552728" cy="1224136"/>
          </a:xfrm>
          <a:prstGeom prst="snip1Rect">
            <a:avLst>
              <a:gd name="adj" fmla="val 46110"/>
            </a:avLst>
          </a:prstGeom>
          <a:solidFill>
            <a:srgbClr val="F9A4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剪去单角的矩形 3"/>
          <p:cNvSpPr/>
          <p:nvPr/>
        </p:nvSpPr>
        <p:spPr>
          <a:xfrm>
            <a:off x="-17512" y="1851670"/>
            <a:ext cx="6516216" cy="1152128"/>
          </a:xfrm>
          <a:prstGeom prst="snip1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5" name="TextBox 4"/>
          <p:cNvSpPr txBox="1"/>
          <p:nvPr/>
        </p:nvSpPr>
        <p:spPr>
          <a:xfrm>
            <a:off x="683568" y="1966069"/>
            <a:ext cx="4596130" cy="923330"/>
          </a:xfrm>
          <a:prstGeom prst="rect">
            <a:avLst/>
          </a:prstGeom>
          <a:noFill/>
        </p:spPr>
        <p:txBody>
          <a:bodyPr wrap="none" rtlCol="0">
            <a:spAutoFit/>
          </a:bodyPr>
          <a:lstStyle/>
          <a:p>
            <a:r>
              <a:rPr lang="zh-CN" altLang="en-US" sz="5400" dirty="0">
                <a:solidFill>
                  <a:schemeClr val="bg1"/>
                </a:solidFill>
                <a:latin typeface="微软雅黑" panose="020B0503020204020204" pitchFamily="34" charset="-122"/>
                <a:ea typeface="微软雅黑" panose="020B0503020204020204" pitchFamily="34" charset="-122"/>
              </a:rPr>
              <a:t>谢谢 </a:t>
            </a:r>
            <a:r>
              <a:rPr lang="en-US" altLang="zh-CN" sz="5400" dirty="0">
                <a:solidFill>
                  <a:schemeClr val="bg1"/>
                </a:solidFill>
                <a:latin typeface="微软雅黑" panose="020B0503020204020204" pitchFamily="34" charset="-122"/>
                <a:ea typeface="微软雅黑" panose="020B0503020204020204" pitchFamily="34" charset="-122"/>
              </a:rPr>
              <a:t>THANKS</a:t>
            </a:r>
            <a:endParaRPr lang="zh-CN" altLang="en-US" sz="5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84721833"/>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44920" y="51470"/>
            <a:ext cx="748923" cy="363176"/>
          </a:xfrm>
          <a:prstGeom prst="rect">
            <a:avLst/>
          </a:prstGeom>
        </p:spPr>
        <p:txBody>
          <a:bodyPr wrap="none">
            <a:spAutoFit/>
          </a:bodyPr>
          <a:lstStyle/>
          <a:p>
            <a:pPr>
              <a:lnSpc>
                <a:spcPct val="80000"/>
              </a:lnSpc>
            </a:pPr>
            <a:r>
              <a:rPr lang="zh-CN" altLang="en-US" sz="2200" b="1" dirty="0">
                <a:solidFill>
                  <a:srgbClr val="FFFFFF"/>
                </a:solidFill>
                <a:latin typeface="微软雅黑" panose="020B0503020204020204" pitchFamily="34" charset="-122"/>
                <a:ea typeface="微软雅黑" panose="020B0503020204020204" pitchFamily="34" charset="-122"/>
              </a:rPr>
              <a:t>杂谈</a:t>
            </a:r>
          </a:p>
        </p:txBody>
      </p:sp>
      <p:pic>
        <p:nvPicPr>
          <p:cNvPr id="8" name="图片 7"/>
          <p:cNvPicPr>
            <a:picLocks noChangeAspect="1"/>
          </p:cNvPicPr>
          <p:nvPr/>
        </p:nvPicPr>
        <p:blipFill>
          <a:blip r:embed="rId3"/>
          <a:stretch>
            <a:fillRect/>
          </a:stretch>
        </p:blipFill>
        <p:spPr>
          <a:xfrm>
            <a:off x="4993364" y="483518"/>
            <a:ext cx="3899116" cy="4544082"/>
          </a:xfrm>
          <a:prstGeom prst="rect">
            <a:avLst/>
          </a:prstGeom>
        </p:spPr>
      </p:pic>
      <p:pic>
        <p:nvPicPr>
          <p:cNvPr id="5" name="图片 4">
            <a:extLst>
              <a:ext uri="{FF2B5EF4-FFF2-40B4-BE49-F238E27FC236}">
                <a16:creationId xmlns:a16="http://schemas.microsoft.com/office/drawing/2014/main" id="{06E7D553-5860-8C45-8FCE-385FDED7B8E1}"/>
              </a:ext>
            </a:extLst>
          </p:cNvPr>
          <p:cNvPicPr>
            <a:picLocks noChangeAspect="1"/>
          </p:cNvPicPr>
          <p:nvPr/>
        </p:nvPicPr>
        <p:blipFill>
          <a:blip r:embed="rId4"/>
          <a:stretch>
            <a:fillRect/>
          </a:stretch>
        </p:blipFill>
        <p:spPr>
          <a:xfrm>
            <a:off x="179512" y="608279"/>
            <a:ext cx="4558940" cy="4267727"/>
          </a:xfrm>
          <a:prstGeom prst="rect">
            <a:avLst/>
          </a:prstGeom>
        </p:spPr>
      </p:pic>
      <p:pic>
        <p:nvPicPr>
          <p:cNvPr id="2" name="图片 1">
            <a:extLst>
              <a:ext uri="{FF2B5EF4-FFF2-40B4-BE49-F238E27FC236}">
                <a16:creationId xmlns:a16="http://schemas.microsoft.com/office/drawing/2014/main" id="{2E6D4B12-7FB6-9843-915F-73BA1D130D54}"/>
              </a:ext>
            </a:extLst>
          </p:cNvPr>
          <p:cNvPicPr>
            <a:picLocks noChangeAspect="1"/>
          </p:cNvPicPr>
          <p:nvPr/>
        </p:nvPicPr>
        <p:blipFill>
          <a:blip r:embed="rId5"/>
          <a:stretch>
            <a:fillRect/>
          </a:stretch>
        </p:blipFill>
        <p:spPr>
          <a:xfrm>
            <a:off x="35497" y="1193780"/>
            <a:ext cx="4896544" cy="3754234"/>
          </a:xfrm>
          <a:prstGeom prst="rect">
            <a:avLst/>
          </a:prstGeom>
        </p:spPr>
      </p:pic>
    </p:spTree>
    <p:extLst>
      <p:ext uri="{BB962C8B-B14F-4D97-AF65-F5344CB8AC3E}">
        <p14:creationId xmlns:p14="http://schemas.microsoft.com/office/powerpoint/2010/main" val="833028581"/>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strVal val="#ppt_w*0.70"/>
                                          </p:val>
                                        </p:tav>
                                        <p:tav tm="100000">
                                          <p:val>
                                            <p:strVal val="#ppt_w"/>
                                          </p:val>
                                        </p:tav>
                                      </p:tavLst>
                                    </p:anim>
                                    <p:anim calcmode="lin" valueType="num">
                                      <p:cBhvr>
                                        <p:cTn id="13" dur="1000" fill="hold"/>
                                        <p:tgtEl>
                                          <p:spTgt spid="2"/>
                                        </p:tgtEl>
                                        <p:attrNameLst>
                                          <p:attrName>ppt_h</p:attrName>
                                        </p:attrNameLst>
                                      </p:cBhvr>
                                      <p:tavLst>
                                        <p:tav tm="0">
                                          <p:val>
                                            <p:strVal val="#ppt_h"/>
                                          </p:val>
                                        </p:tav>
                                        <p:tav tm="100000">
                                          <p:val>
                                            <p:strVal val="#ppt_h"/>
                                          </p:val>
                                        </p:tav>
                                      </p:tavLst>
                                    </p:anim>
                                    <p:animEffect transition="in" filter="fade">
                                      <p:cBhvr>
                                        <p:cTn id="14" dur="10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checkerboard(across)">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44920" y="51470"/>
            <a:ext cx="1595309" cy="363176"/>
          </a:xfrm>
          <a:prstGeom prst="rect">
            <a:avLst/>
          </a:prstGeom>
        </p:spPr>
        <p:txBody>
          <a:bodyPr wrap="none">
            <a:spAutoFit/>
          </a:bodyPr>
          <a:lstStyle/>
          <a:p>
            <a:pPr>
              <a:lnSpc>
                <a:spcPct val="80000"/>
              </a:lnSpc>
            </a:pPr>
            <a:r>
              <a:rPr lang="zh-CN" altLang="en-US" sz="2200" b="1" dirty="0">
                <a:solidFill>
                  <a:srgbClr val="FFFFFF"/>
                </a:solidFill>
                <a:latin typeface="微软雅黑" panose="020B0503020204020204" pitchFamily="34" charset="-122"/>
                <a:ea typeface="微软雅黑" panose="020B0503020204020204" pitchFamily="34" charset="-122"/>
              </a:rPr>
              <a:t>算法与程序</a:t>
            </a:r>
          </a:p>
        </p:txBody>
      </p:sp>
      <p:grpSp>
        <p:nvGrpSpPr>
          <p:cNvPr id="3" name="组合 2"/>
          <p:cNvGrpSpPr/>
          <p:nvPr/>
        </p:nvGrpSpPr>
        <p:grpSpPr>
          <a:xfrm>
            <a:off x="323528" y="721608"/>
            <a:ext cx="8370204" cy="562105"/>
            <a:chOff x="611188" y="505584"/>
            <a:chExt cx="8370204" cy="562105"/>
          </a:xfrm>
        </p:grpSpPr>
        <p:sp>
          <p:nvSpPr>
            <p:cNvPr id="632834" name="Text Box 2"/>
            <p:cNvSpPr txBox="1">
              <a:spLocks noChangeArrowheads="1"/>
            </p:cNvSpPr>
            <p:nvPr/>
          </p:nvSpPr>
          <p:spPr bwMode="auto">
            <a:xfrm>
              <a:off x="1907704" y="532158"/>
              <a:ext cx="7073688"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60000"/>
                </a:lnSpc>
              </a:pPr>
              <a:r>
                <a:rPr lang="zh-CN" altLang="en-US" b="1" dirty="0">
                  <a:latin typeface="微软雅黑" panose="020B0503020204020204" pitchFamily="34" charset="-122"/>
                  <a:ea typeface="微软雅黑" panose="020B0503020204020204" pitchFamily="34" charset="-122"/>
                </a:rPr>
                <a:t>是解决问题的方法或过程，严格地讲是满足下述性质的指令序列：</a:t>
              </a:r>
            </a:p>
          </p:txBody>
        </p:sp>
        <p:sp>
          <p:nvSpPr>
            <p:cNvPr id="10" name="对角圆角矩形 9"/>
            <p:cNvSpPr/>
            <p:nvPr/>
          </p:nvSpPr>
          <p:spPr>
            <a:xfrm>
              <a:off x="611188" y="627534"/>
              <a:ext cx="1296516" cy="378042"/>
            </a:xfrm>
            <a:prstGeom prst="round2DiagRect">
              <a:avLst>
                <a:gd name="adj1" fmla="val 45986"/>
                <a:gd name="adj2" fmla="val 0"/>
              </a:avLst>
            </a:prstGeom>
            <a:solidFill>
              <a:srgbClr val="F77A2D"/>
            </a:solidFill>
            <a:ln>
              <a:noFill/>
            </a:ln>
            <a:effectLst>
              <a:outerShdw blurRad="50800" dist="50800" dir="8100000" sx="103000" sy="103000" algn="tr"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77A2D"/>
                </a:solidFill>
              </a:endParaRPr>
            </a:p>
          </p:txBody>
        </p:sp>
        <p:sp>
          <p:nvSpPr>
            <p:cNvPr id="11" name="矩形 10"/>
            <p:cNvSpPr/>
            <p:nvPr/>
          </p:nvSpPr>
          <p:spPr>
            <a:xfrm>
              <a:off x="827584" y="505584"/>
              <a:ext cx="851515" cy="499624"/>
            </a:xfrm>
            <a:prstGeom prst="rect">
              <a:avLst/>
            </a:prstGeom>
          </p:spPr>
          <p:txBody>
            <a:bodyPr wrap="none">
              <a:spAutoFit/>
            </a:bodyPr>
            <a:lstStyle/>
            <a:p>
              <a:pPr>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算  法</a:t>
              </a:r>
            </a:p>
          </p:txBody>
        </p:sp>
      </p:grpSp>
      <p:grpSp>
        <p:nvGrpSpPr>
          <p:cNvPr id="5" name="组合 4"/>
          <p:cNvGrpSpPr/>
          <p:nvPr/>
        </p:nvGrpSpPr>
        <p:grpSpPr>
          <a:xfrm>
            <a:off x="376418" y="1392762"/>
            <a:ext cx="5276074" cy="463903"/>
            <a:chOff x="664078" y="1176738"/>
            <a:chExt cx="5276074" cy="463903"/>
          </a:xfrm>
        </p:grpSpPr>
        <p:sp>
          <p:nvSpPr>
            <p:cNvPr id="2" name="矩形 1"/>
            <p:cNvSpPr/>
            <p:nvPr/>
          </p:nvSpPr>
          <p:spPr>
            <a:xfrm>
              <a:off x="664078" y="1176738"/>
              <a:ext cx="1015021" cy="458908"/>
            </a:xfrm>
            <a:prstGeom prst="rect">
              <a:avLst/>
            </a:prstGeom>
          </p:spPr>
          <p:txBody>
            <a:bodyPr wrap="none">
              <a:spAutoFit/>
            </a:bodyPr>
            <a:lstStyle/>
            <a:p>
              <a:pPr>
                <a:lnSpc>
                  <a:spcPct val="150000"/>
                </a:lnSpc>
              </a:pPr>
              <a:r>
                <a:rPr lang="zh-CN" altLang="en-US" b="1" kern="0" dirty="0">
                  <a:solidFill>
                    <a:srgbClr val="0099CC"/>
                  </a:solidFill>
                  <a:latin typeface="微软雅黑" panose="020B0503020204020204" pitchFamily="34" charset="-122"/>
                  <a:ea typeface="微软雅黑" panose="020B0503020204020204" pitchFamily="34" charset="-122"/>
                </a:rPr>
                <a:t>输  入：</a:t>
              </a:r>
              <a:endParaRPr lang="zh-CN" altLang="zh-CN" kern="0" dirty="0">
                <a:latin typeface="微软雅黑" panose="020B0503020204020204" pitchFamily="34" charset="-122"/>
                <a:ea typeface="微软雅黑" panose="020B0503020204020204" pitchFamily="34" charset="-122"/>
              </a:endParaRPr>
            </a:p>
          </p:txBody>
        </p:sp>
        <p:sp>
          <p:nvSpPr>
            <p:cNvPr id="9" name="Text Box 2"/>
            <p:cNvSpPr txBox="1">
              <a:spLocks noChangeArrowheads="1"/>
            </p:cNvSpPr>
            <p:nvPr/>
          </p:nvSpPr>
          <p:spPr bwMode="auto">
            <a:xfrm>
              <a:off x="1589212" y="1203598"/>
              <a:ext cx="4350940" cy="437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60000"/>
                </a:lnSpc>
              </a:pPr>
              <a:r>
                <a:rPr lang="zh-CN" altLang="en-US" sz="1400" dirty="0">
                  <a:latin typeface="微软雅黑" panose="020B0503020204020204" pitchFamily="34" charset="-122"/>
                  <a:ea typeface="微软雅黑" panose="020B0503020204020204" pitchFamily="34" charset="-122"/>
                </a:rPr>
                <a:t>有零个或多个外部量作为算法的输入； </a:t>
              </a:r>
            </a:p>
          </p:txBody>
        </p:sp>
      </p:grpSp>
      <p:grpSp>
        <p:nvGrpSpPr>
          <p:cNvPr id="6" name="组合 5"/>
          <p:cNvGrpSpPr/>
          <p:nvPr/>
        </p:nvGrpSpPr>
        <p:grpSpPr>
          <a:xfrm>
            <a:off x="376418" y="1862058"/>
            <a:ext cx="5276074" cy="498663"/>
            <a:chOff x="664078" y="1646034"/>
            <a:chExt cx="5276074" cy="498663"/>
          </a:xfrm>
        </p:grpSpPr>
        <p:sp>
          <p:nvSpPr>
            <p:cNvPr id="13" name="矩形 12"/>
            <p:cNvSpPr/>
            <p:nvPr/>
          </p:nvSpPr>
          <p:spPr>
            <a:xfrm>
              <a:off x="664078" y="1646034"/>
              <a:ext cx="1015021" cy="458908"/>
            </a:xfrm>
            <a:prstGeom prst="rect">
              <a:avLst/>
            </a:prstGeom>
          </p:spPr>
          <p:txBody>
            <a:bodyPr wrap="none">
              <a:spAutoFit/>
            </a:bodyPr>
            <a:lstStyle/>
            <a:p>
              <a:pPr>
                <a:lnSpc>
                  <a:spcPct val="150000"/>
                </a:lnSpc>
              </a:pPr>
              <a:r>
                <a:rPr lang="zh-CN" altLang="en-US" b="1" kern="0" dirty="0">
                  <a:solidFill>
                    <a:srgbClr val="0099CC"/>
                  </a:solidFill>
                  <a:latin typeface="微软雅黑" panose="020B0503020204020204" pitchFamily="34" charset="-122"/>
                  <a:ea typeface="微软雅黑" panose="020B0503020204020204" pitchFamily="34" charset="-122"/>
                </a:rPr>
                <a:t>输  出：</a:t>
              </a:r>
              <a:endParaRPr lang="zh-CN" altLang="zh-CN" kern="0" dirty="0">
                <a:latin typeface="微软雅黑" panose="020B0503020204020204" pitchFamily="34" charset="-122"/>
                <a:ea typeface="微软雅黑" panose="020B0503020204020204" pitchFamily="34" charset="-122"/>
              </a:endParaRPr>
            </a:p>
          </p:txBody>
        </p:sp>
        <p:sp>
          <p:nvSpPr>
            <p:cNvPr id="14" name="Text Box 2"/>
            <p:cNvSpPr txBox="1">
              <a:spLocks noChangeArrowheads="1"/>
            </p:cNvSpPr>
            <p:nvPr/>
          </p:nvSpPr>
          <p:spPr bwMode="auto">
            <a:xfrm>
              <a:off x="1589212" y="1707654"/>
              <a:ext cx="4350940" cy="437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60000"/>
                </a:lnSpc>
              </a:pPr>
              <a:r>
                <a:rPr lang="zh-CN" altLang="en-US" sz="1400" dirty="0">
                  <a:latin typeface="微软雅黑" panose="020B0503020204020204" pitchFamily="34" charset="-122"/>
                  <a:ea typeface="微软雅黑" panose="020B0503020204020204" pitchFamily="34" charset="-122"/>
                </a:rPr>
                <a:t>算法产生至少一个量作为输出； </a:t>
              </a:r>
            </a:p>
          </p:txBody>
        </p:sp>
      </p:grpSp>
      <p:grpSp>
        <p:nvGrpSpPr>
          <p:cNvPr id="8" name="组合 7"/>
          <p:cNvGrpSpPr/>
          <p:nvPr/>
        </p:nvGrpSpPr>
        <p:grpSpPr>
          <a:xfrm>
            <a:off x="0" y="2324285"/>
            <a:ext cx="5652492" cy="469926"/>
            <a:chOff x="0" y="2289926"/>
            <a:chExt cx="5652492" cy="469926"/>
          </a:xfrm>
        </p:grpSpPr>
        <p:sp>
          <p:nvSpPr>
            <p:cNvPr id="632835" name="Rectangle 3"/>
            <p:cNvSpPr>
              <a:spLocks noChangeArrowheads="1"/>
            </p:cNvSpPr>
            <p:nvPr/>
          </p:nvSpPr>
          <p:spPr bwMode="auto">
            <a:xfrm>
              <a:off x="0" y="2312075"/>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 name="矩形 14"/>
            <p:cNvSpPr/>
            <p:nvPr/>
          </p:nvSpPr>
          <p:spPr>
            <a:xfrm>
              <a:off x="367660" y="2289926"/>
              <a:ext cx="1107996" cy="458908"/>
            </a:xfrm>
            <a:prstGeom prst="rect">
              <a:avLst/>
            </a:prstGeom>
          </p:spPr>
          <p:txBody>
            <a:bodyPr wrap="none">
              <a:spAutoFit/>
            </a:bodyPr>
            <a:lstStyle/>
            <a:p>
              <a:pPr>
                <a:lnSpc>
                  <a:spcPct val="150000"/>
                </a:lnSpc>
              </a:pPr>
              <a:r>
                <a:rPr lang="zh-CN" altLang="en-US" b="1" kern="0" dirty="0">
                  <a:solidFill>
                    <a:srgbClr val="0099CC"/>
                  </a:solidFill>
                  <a:latin typeface="微软雅黑" panose="020B0503020204020204" pitchFamily="34" charset="-122"/>
                  <a:ea typeface="微软雅黑" panose="020B0503020204020204" pitchFamily="34" charset="-122"/>
                </a:rPr>
                <a:t>确定性：</a:t>
              </a:r>
              <a:endParaRPr lang="zh-CN" altLang="zh-CN" kern="0" dirty="0">
                <a:latin typeface="微软雅黑" panose="020B0503020204020204" pitchFamily="34" charset="-122"/>
                <a:ea typeface="微软雅黑" panose="020B0503020204020204" pitchFamily="34" charset="-122"/>
              </a:endParaRPr>
            </a:p>
          </p:txBody>
        </p:sp>
        <p:sp>
          <p:nvSpPr>
            <p:cNvPr id="16" name="Text Box 2"/>
            <p:cNvSpPr txBox="1">
              <a:spLocks noChangeArrowheads="1"/>
            </p:cNvSpPr>
            <p:nvPr/>
          </p:nvSpPr>
          <p:spPr bwMode="auto">
            <a:xfrm>
              <a:off x="1301552" y="2322809"/>
              <a:ext cx="4350940" cy="437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60000"/>
                </a:lnSpc>
              </a:pPr>
              <a:r>
                <a:rPr lang="zh-CN" altLang="en-US" sz="1400" dirty="0">
                  <a:latin typeface="微软雅黑" panose="020B0503020204020204" pitchFamily="34" charset="-122"/>
                  <a:ea typeface="微软雅黑" panose="020B0503020204020204" pitchFamily="34" charset="-122"/>
                </a:rPr>
                <a:t>组成算法的每条指令清晰、无歧义； </a:t>
              </a:r>
            </a:p>
          </p:txBody>
        </p:sp>
      </p:grpSp>
      <p:grpSp>
        <p:nvGrpSpPr>
          <p:cNvPr id="22" name="组合 21"/>
          <p:cNvGrpSpPr/>
          <p:nvPr/>
        </p:nvGrpSpPr>
        <p:grpSpPr>
          <a:xfrm>
            <a:off x="376418" y="2866885"/>
            <a:ext cx="6788242" cy="458908"/>
            <a:chOff x="664078" y="2650861"/>
            <a:chExt cx="6788242" cy="458908"/>
          </a:xfrm>
        </p:grpSpPr>
        <p:sp>
          <p:nvSpPr>
            <p:cNvPr id="17" name="矩形 16"/>
            <p:cNvSpPr/>
            <p:nvPr/>
          </p:nvSpPr>
          <p:spPr>
            <a:xfrm>
              <a:off x="664078" y="2650861"/>
              <a:ext cx="1107996" cy="458908"/>
            </a:xfrm>
            <a:prstGeom prst="rect">
              <a:avLst/>
            </a:prstGeom>
          </p:spPr>
          <p:txBody>
            <a:bodyPr wrap="none">
              <a:spAutoFit/>
            </a:bodyPr>
            <a:lstStyle/>
            <a:p>
              <a:pPr>
                <a:lnSpc>
                  <a:spcPct val="150000"/>
                </a:lnSpc>
              </a:pPr>
              <a:r>
                <a:rPr lang="zh-CN" altLang="en-US" b="1" kern="0" dirty="0">
                  <a:solidFill>
                    <a:srgbClr val="0099CC"/>
                  </a:solidFill>
                  <a:latin typeface="微软雅黑" panose="020B0503020204020204" pitchFamily="34" charset="-122"/>
                  <a:ea typeface="微软雅黑" panose="020B0503020204020204" pitchFamily="34" charset="-122"/>
                </a:rPr>
                <a:t>有限性：</a:t>
              </a:r>
              <a:endParaRPr lang="zh-CN" altLang="zh-CN" kern="0" dirty="0">
                <a:latin typeface="微软雅黑" panose="020B0503020204020204" pitchFamily="34" charset="-122"/>
                <a:ea typeface="微软雅黑" panose="020B0503020204020204" pitchFamily="34" charset="-122"/>
              </a:endParaRPr>
            </a:p>
          </p:txBody>
        </p:sp>
        <p:sp>
          <p:nvSpPr>
            <p:cNvPr id="18" name="Text Box 2"/>
            <p:cNvSpPr txBox="1">
              <a:spLocks noChangeArrowheads="1"/>
            </p:cNvSpPr>
            <p:nvPr/>
          </p:nvSpPr>
          <p:spPr bwMode="auto">
            <a:xfrm>
              <a:off x="1589212" y="2682237"/>
              <a:ext cx="5863108" cy="393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60000"/>
                </a:lnSpc>
              </a:pPr>
              <a:r>
                <a:rPr lang="zh-CN" altLang="en-US" sz="1400" dirty="0">
                  <a:latin typeface="微软雅黑" panose="020B0503020204020204" pitchFamily="34" charset="-122"/>
                  <a:ea typeface="微软雅黑" panose="020B0503020204020204" pitchFamily="34" charset="-122"/>
                </a:rPr>
                <a:t>算法中每条指令的执行次数有限，执行每条指令的时间也有限。</a:t>
              </a:r>
            </a:p>
          </p:txBody>
        </p:sp>
      </p:grpSp>
      <p:grpSp>
        <p:nvGrpSpPr>
          <p:cNvPr id="4" name="组合 3"/>
          <p:cNvGrpSpPr/>
          <p:nvPr/>
        </p:nvGrpSpPr>
        <p:grpSpPr>
          <a:xfrm>
            <a:off x="323156" y="3651870"/>
            <a:ext cx="7993260" cy="978729"/>
            <a:chOff x="611188" y="3219822"/>
            <a:chExt cx="7993260" cy="978729"/>
          </a:xfrm>
        </p:grpSpPr>
        <p:sp>
          <p:nvSpPr>
            <p:cNvPr id="19" name="Text Box 2"/>
            <p:cNvSpPr txBox="1">
              <a:spLocks noChangeArrowheads="1"/>
            </p:cNvSpPr>
            <p:nvPr/>
          </p:nvSpPr>
          <p:spPr bwMode="auto">
            <a:xfrm>
              <a:off x="1907704" y="3219822"/>
              <a:ext cx="6696744"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60000"/>
                </a:lnSpc>
              </a:pPr>
              <a:r>
                <a:rPr lang="zh-CN" altLang="en-US" b="1" dirty="0">
                  <a:latin typeface="微软雅黑" panose="020B0503020204020204" pitchFamily="34" charset="-122"/>
                  <a:ea typeface="微软雅黑" panose="020B0503020204020204" pitchFamily="34" charset="-122"/>
                </a:rPr>
                <a:t>是算法用某种程序设计语言的具体实现。程序可以不满足算法的性质</a:t>
              </a:r>
              <a:r>
                <a:rPr lang="en-US" altLang="zh-CN" b="1" dirty="0">
                  <a:latin typeface="微软雅黑" panose="020B0503020204020204" pitchFamily="34" charset="-122"/>
                  <a:ea typeface="微软雅黑" panose="020B0503020204020204" pitchFamily="34" charset="-122"/>
                </a:rPr>
                <a:t>(4)</a:t>
              </a:r>
              <a:r>
                <a:rPr lang="zh-CN" altLang="en-US" b="1" dirty="0">
                  <a:latin typeface="微软雅黑" panose="020B0503020204020204" pitchFamily="34" charset="-122"/>
                  <a:ea typeface="微软雅黑" panose="020B0503020204020204" pitchFamily="34" charset="-122"/>
                </a:rPr>
                <a:t>即有限性。</a:t>
              </a:r>
            </a:p>
          </p:txBody>
        </p:sp>
        <p:sp>
          <p:nvSpPr>
            <p:cNvPr id="20" name="对角圆角矩形 19"/>
            <p:cNvSpPr/>
            <p:nvPr/>
          </p:nvSpPr>
          <p:spPr>
            <a:xfrm>
              <a:off x="611188" y="3387206"/>
              <a:ext cx="1296516" cy="378042"/>
            </a:xfrm>
            <a:prstGeom prst="round2DiagRect">
              <a:avLst>
                <a:gd name="adj1" fmla="val 45986"/>
                <a:gd name="adj2" fmla="val 0"/>
              </a:avLst>
            </a:prstGeom>
            <a:solidFill>
              <a:srgbClr val="F77A2D"/>
            </a:solidFill>
            <a:ln>
              <a:noFill/>
            </a:ln>
            <a:effectLst>
              <a:outerShdw blurRad="50800" dist="50800" dir="8100000" sx="103000" sy="103000" algn="tr"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77A2D"/>
                </a:solidFill>
              </a:endParaRPr>
            </a:p>
          </p:txBody>
        </p:sp>
        <p:sp>
          <p:nvSpPr>
            <p:cNvPr id="21" name="矩形 20"/>
            <p:cNvSpPr/>
            <p:nvPr/>
          </p:nvSpPr>
          <p:spPr>
            <a:xfrm>
              <a:off x="827584" y="3265256"/>
              <a:ext cx="851515" cy="499624"/>
            </a:xfrm>
            <a:prstGeom prst="rect">
              <a:avLst/>
            </a:prstGeom>
          </p:spPr>
          <p:txBody>
            <a:bodyPr wrap="none">
              <a:spAutoFit/>
            </a:bodyPr>
            <a:lstStyle/>
            <a:p>
              <a:pPr>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程  序</a:t>
              </a:r>
            </a:p>
          </p:txBody>
        </p:sp>
      </p:grpSp>
    </p:spTree>
    <p:extLst>
      <p:ext uri="{BB962C8B-B14F-4D97-AF65-F5344CB8AC3E}">
        <p14:creationId xmlns:p14="http://schemas.microsoft.com/office/powerpoint/2010/main" val="2730063890"/>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1500"/>
                            </p:stCondLst>
                            <p:childTnLst>
                              <p:par>
                                <p:cTn id="14" presetID="22" presetClass="entr" presetSubtype="8" fill="hold" nodeType="after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2500"/>
                            </p:stCondLst>
                            <p:childTnLst>
                              <p:par>
                                <p:cTn id="18" presetID="22" presetClass="entr" presetSubtype="8" fill="hold" nodeType="afterEffect">
                                  <p:stCondLst>
                                    <p:cond delay="50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3500"/>
                            </p:stCondLst>
                            <p:childTnLst>
                              <p:par>
                                <p:cTn id="22" presetID="22" presetClass="entr" presetSubtype="8" fill="hold" nodeType="afterEffect">
                                  <p:stCondLst>
                                    <p:cond delay="500"/>
                                  </p:stCondLst>
                                  <p:childTnLst>
                                    <p:set>
                                      <p:cBhvr>
                                        <p:cTn id="23" dur="1" fill="hold">
                                          <p:stCondLst>
                                            <p:cond delay="0"/>
                                          </p:stCondLst>
                                        </p:cTn>
                                        <p:tgtEl>
                                          <p:spTgt spid="22"/>
                                        </p:tgtEl>
                                        <p:attrNameLst>
                                          <p:attrName>style.visibility</p:attrName>
                                        </p:attrNameLst>
                                      </p:cBhvr>
                                      <p:to>
                                        <p:strVal val="visible"/>
                                      </p:to>
                                    </p:set>
                                    <p:animEffect transition="in" filter="wipe(left)">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0-#ppt_w/2"/>
                                          </p:val>
                                        </p:tav>
                                        <p:tav tm="100000">
                                          <p:val>
                                            <p:strVal val="#ppt_x"/>
                                          </p:val>
                                        </p:tav>
                                      </p:tavLst>
                                    </p:anim>
                                    <p:anim calcmode="lin" valueType="num">
                                      <p:cBhvr additive="base">
                                        <p:cTn id="30"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835" name="Rectangle 3"/>
          <p:cNvSpPr>
            <a:spLocks noChangeArrowheads="1"/>
          </p:cNvSpPr>
          <p:nvPr/>
        </p:nvSpPr>
        <p:spPr bwMode="auto">
          <a:xfrm>
            <a:off x="0" y="2312075"/>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 name="矩形 6"/>
          <p:cNvSpPr/>
          <p:nvPr/>
        </p:nvSpPr>
        <p:spPr>
          <a:xfrm>
            <a:off x="244920" y="51470"/>
            <a:ext cx="3759362" cy="363176"/>
          </a:xfrm>
          <a:prstGeom prst="rect">
            <a:avLst/>
          </a:prstGeom>
        </p:spPr>
        <p:txBody>
          <a:bodyPr wrap="none">
            <a:spAutoFit/>
          </a:bodyPr>
          <a:lstStyle/>
          <a:p>
            <a:pPr>
              <a:lnSpc>
                <a:spcPct val="80000"/>
              </a:lnSpc>
            </a:pPr>
            <a:r>
              <a:rPr lang="zh-CN" altLang="en-US" sz="2200" b="1" dirty="0">
                <a:solidFill>
                  <a:srgbClr val="FFFFFF"/>
                </a:solidFill>
                <a:latin typeface="微软雅黑" panose="020B0503020204020204" pitchFamily="34" charset="-122"/>
                <a:ea typeface="微软雅黑" panose="020B0503020204020204" pitchFamily="34" charset="-122"/>
              </a:rPr>
              <a:t>算法初体验 </a:t>
            </a:r>
            <a:r>
              <a:rPr lang="en-US" altLang="zh-CN" sz="2200" b="1" dirty="0">
                <a:solidFill>
                  <a:srgbClr val="FFFFFF"/>
                </a:solidFill>
                <a:latin typeface="微软雅黑" panose="020B0503020204020204" pitchFamily="34" charset="-122"/>
                <a:ea typeface="微软雅黑" panose="020B0503020204020204" pitchFamily="34" charset="-122"/>
              </a:rPr>
              <a:t>— </a:t>
            </a:r>
            <a:r>
              <a:rPr lang="zh-CN" altLang="en-US" sz="2200" b="1" dirty="0">
                <a:solidFill>
                  <a:srgbClr val="FFFFFF"/>
                </a:solidFill>
                <a:latin typeface="微软雅黑" panose="020B0503020204020204" pitchFamily="34" charset="-122"/>
                <a:ea typeface="微软雅黑" panose="020B0503020204020204" pitchFamily="34" charset="-122"/>
              </a:rPr>
              <a:t>“玩具”问题</a:t>
            </a:r>
          </a:p>
        </p:txBody>
      </p:sp>
      <p:sp>
        <p:nvSpPr>
          <p:cNvPr id="12" name="矩形 11"/>
          <p:cNvSpPr/>
          <p:nvPr/>
        </p:nvSpPr>
        <p:spPr>
          <a:xfrm>
            <a:off x="215933" y="546234"/>
            <a:ext cx="3416320" cy="369332"/>
          </a:xfrm>
          <a:prstGeom prst="rect">
            <a:avLst/>
          </a:prstGeom>
        </p:spPr>
        <p:txBody>
          <a:bodyPr wrap="none">
            <a:spAutoFit/>
          </a:bodyPr>
          <a:lstStyle/>
          <a:p>
            <a:r>
              <a:rPr lang="zh-CN" altLang="en-US" b="1" dirty="0">
                <a:solidFill>
                  <a:srgbClr val="F77A2D"/>
                </a:solidFill>
                <a:latin typeface="微软雅黑" panose="020B0503020204020204" pitchFamily="34" charset="-122"/>
                <a:ea typeface="微软雅黑" panose="020B0503020204020204" pitchFamily="34" charset="-122"/>
              </a:rPr>
              <a:t>时间和空间是</a:t>
            </a:r>
            <a:r>
              <a:rPr lang="zh-CN" altLang="en-US" b="1">
                <a:solidFill>
                  <a:srgbClr val="F77A2D"/>
                </a:solidFill>
                <a:latin typeface="微软雅黑" panose="020B0503020204020204" pitchFamily="34" charset="-122"/>
                <a:ea typeface="微软雅黑" panose="020B0503020204020204" pitchFamily="34" charset="-122"/>
              </a:rPr>
              <a:t>算法的度量标杆</a:t>
            </a:r>
            <a:r>
              <a:rPr lang="zh-CN" altLang="en-US" b="1" dirty="0">
                <a:solidFill>
                  <a:srgbClr val="F77A2D"/>
                </a:solidFill>
                <a:latin typeface="微软雅黑" panose="020B0503020204020204" pitchFamily="34" charset="-122"/>
                <a:ea typeface="微软雅黑" panose="020B0503020204020204" pitchFamily="34" charset="-122"/>
              </a:rPr>
              <a:t>！</a:t>
            </a:r>
          </a:p>
        </p:txBody>
      </p:sp>
      <p:grpSp>
        <p:nvGrpSpPr>
          <p:cNvPr id="6" name="组合 5"/>
          <p:cNvGrpSpPr/>
          <p:nvPr/>
        </p:nvGrpSpPr>
        <p:grpSpPr>
          <a:xfrm>
            <a:off x="215933" y="914548"/>
            <a:ext cx="7807987" cy="649090"/>
            <a:chOff x="611560" y="1366204"/>
            <a:chExt cx="7807987" cy="649090"/>
          </a:xfrm>
        </p:grpSpPr>
        <p:sp>
          <p:nvSpPr>
            <p:cNvPr id="8" name="圆角矩形 7"/>
            <p:cNvSpPr/>
            <p:nvPr/>
          </p:nvSpPr>
          <p:spPr>
            <a:xfrm>
              <a:off x="611560" y="1472888"/>
              <a:ext cx="7776864" cy="421755"/>
            </a:xfrm>
            <a:prstGeom prst="roundRect">
              <a:avLst>
                <a:gd name="adj" fmla="val 33936"/>
              </a:avLst>
            </a:prstGeom>
            <a:gradFill>
              <a:gsLst>
                <a:gs pos="0">
                  <a:srgbClr val="0099CC"/>
                </a:gs>
                <a:gs pos="50000">
                  <a:srgbClr val="00B0F0"/>
                </a:gs>
                <a:gs pos="100000">
                  <a:srgbClr val="60C7FA"/>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2"/>
            <p:cNvSpPr txBox="1">
              <a:spLocks noChangeArrowheads="1"/>
            </p:cNvSpPr>
            <p:nvPr/>
          </p:nvSpPr>
          <p:spPr bwMode="auto">
            <a:xfrm>
              <a:off x="647147" y="1366204"/>
              <a:ext cx="7772400" cy="649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80000"/>
                </a:lnSpc>
                <a:spcBef>
                  <a:spcPct val="0"/>
                </a:spcBef>
                <a:buFontTx/>
                <a:buNone/>
              </a:pPr>
              <a:r>
                <a:rPr lang="zh-CN" altLang="en-US" sz="1800" b="1" dirty="0">
                  <a:solidFill>
                    <a:schemeClr val="bg1"/>
                  </a:solidFill>
                  <a:latin typeface="微软雅黑" panose="020B0503020204020204" pitchFamily="34" charset="-122"/>
                  <a:ea typeface="微软雅黑" panose="020B0503020204020204" pitchFamily="34" charset="-122"/>
                </a:rPr>
                <a:t>计数：</a:t>
              </a:r>
              <a:r>
                <a:rPr lang="zh-CN" altLang="en-US" sz="1800" dirty="0">
                  <a:solidFill>
                    <a:schemeClr val="bg1"/>
                  </a:solidFill>
                  <a:latin typeface="微软雅黑" panose="020B0503020204020204" pitchFamily="34" charset="-122"/>
                  <a:ea typeface="微软雅黑" panose="020B0503020204020204" pitchFamily="34" charset="-122"/>
                </a:rPr>
                <a:t>判断一个 </a:t>
              </a:r>
              <a:r>
                <a:rPr lang="en-US" altLang="zh-CN" sz="1800" dirty="0">
                  <a:solidFill>
                    <a:schemeClr val="bg1"/>
                  </a:solidFill>
                  <a:latin typeface="微软雅黑" panose="020B0503020204020204" pitchFamily="34" charset="-122"/>
                  <a:ea typeface="微软雅黑" panose="020B0503020204020204" pitchFamily="34" charset="-122"/>
                </a:rPr>
                <a:t>byte</a:t>
              </a:r>
              <a:r>
                <a:rPr lang="zh-CN" altLang="en-US" sz="1800" dirty="0">
                  <a:solidFill>
                    <a:schemeClr val="bg1"/>
                  </a:solidFill>
                  <a:latin typeface="微软雅黑" panose="020B0503020204020204" pitchFamily="34" charset="-122"/>
                  <a:ea typeface="微软雅黑" panose="020B0503020204020204" pitchFamily="34" charset="-122"/>
                </a:rPr>
                <a:t>（无符号整数） 里面有多少个 </a:t>
              </a:r>
              <a:r>
                <a:rPr lang="en-US" altLang="zh-CN" sz="1800" dirty="0">
                  <a:solidFill>
                    <a:schemeClr val="bg1"/>
                  </a:solidFill>
                  <a:latin typeface="微软雅黑" panose="020B0503020204020204" pitchFamily="34" charset="-122"/>
                  <a:ea typeface="微软雅黑" panose="020B0503020204020204" pitchFamily="34" charset="-122"/>
                </a:rPr>
                <a:t>bit</a:t>
              </a:r>
              <a:r>
                <a:rPr lang="zh-CN" altLang="en-US" sz="1800" dirty="0">
                  <a:solidFill>
                    <a:schemeClr val="bg1"/>
                  </a:solidFill>
                  <a:latin typeface="微软雅黑" panose="020B0503020204020204" pitchFamily="34" charset="-122"/>
                  <a:ea typeface="微软雅黑" panose="020B0503020204020204" pitchFamily="34" charset="-122"/>
                </a:rPr>
                <a:t> 的值为</a:t>
              </a:r>
              <a:r>
                <a:rPr lang="en-US" altLang="zh-CN" sz="1800" dirty="0">
                  <a:solidFill>
                    <a:schemeClr val="bg1"/>
                  </a:solidFill>
                  <a:latin typeface="微软雅黑" panose="020B0503020204020204" pitchFamily="34" charset="-122"/>
                  <a:ea typeface="微软雅黑" panose="020B0503020204020204" pitchFamily="34" charset="-122"/>
                </a:rPr>
                <a:t>1</a:t>
              </a:r>
              <a:r>
                <a:rPr lang="zh-CN" altLang="en-US" sz="1800" dirty="0">
                  <a:solidFill>
                    <a:schemeClr val="bg1"/>
                  </a:solidFill>
                  <a:latin typeface="微软雅黑" panose="020B0503020204020204" pitchFamily="34" charset="-122"/>
                  <a:ea typeface="微软雅黑" panose="020B0503020204020204" pitchFamily="34" charset="-122"/>
                </a:rPr>
                <a:t>？</a:t>
              </a:r>
            </a:p>
          </p:txBody>
        </p:sp>
      </p:grpSp>
      <p:sp>
        <p:nvSpPr>
          <p:cNvPr id="14" name="Text Box 5"/>
          <p:cNvSpPr txBox="1">
            <a:spLocks noChangeArrowheads="1"/>
          </p:cNvSpPr>
          <p:nvPr/>
        </p:nvSpPr>
        <p:spPr bwMode="auto">
          <a:xfrm>
            <a:off x="244920" y="1624027"/>
            <a:ext cx="2454872" cy="3323987"/>
          </a:xfrm>
          <a:prstGeom prst="rect">
            <a:avLst/>
          </a:prstGeom>
          <a:solidFill>
            <a:schemeClr val="bg1">
              <a:lumMod val="95000"/>
            </a:schemeClr>
          </a:solidFill>
          <a:ln>
            <a:noFill/>
          </a:ln>
          <a:extLst/>
        </p:spPr>
        <p:txBody>
          <a:bodyPr wrap="square">
            <a:spAutoFit/>
          </a:bodyPr>
          <a:lstStyle>
            <a:lvl1pPr eaLnBrk="0" hangingPunct="0">
              <a:defRPr sz="3000">
                <a:solidFill>
                  <a:schemeClr val="tx1"/>
                </a:solidFill>
                <a:latin typeface="Verdana" pitchFamily="34" charset="0"/>
                <a:ea typeface="宋体" pitchFamily="2" charset="-122"/>
              </a:defRPr>
            </a:lvl1pPr>
            <a:lvl2pPr marL="742950" indent="-285750" eaLnBrk="0" hangingPunct="0">
              <a:defRPr sz="3000">
                <a:solidFill>
                  <a:schemeClr val="tx1"/>
                </a:solidFill>
                <a:latin typeface="Verdana" pitchFamily="34" charset="0"/>
                <a:ea typeface="宋体" pitchFamily="2" charset="-122"/>
              </a:defRPr>
            </a:lvl2pPr>
            <a:lvl3pPr marL="1143000" indent="-228600" eaLnBrk="0" hangingPunct="0">
              <a:defRPr sz="3000">
                <a:solidFill>
                  <a:schemeClr val="tx1"/>
                </a:solidFill>
                <a:latin typeface="Verdana" pitchFamily="34" charset="0"/>
                <a:ea typeface="宋体" pitchFamily="2" charset="-122"/>
              </a:defRPr>
            </a:lvl3pPr>
            <a:lvl4pPr marL="1600200" indent="-228600" eaLnBrk="0" hangingPunct="0">
              <a:defRPr sz="3000">
                <a:solidFill>
                  <a:schemeClr val="tx1"/>
                </a:solidFill>
                <a:latin typeface="Verdana" pitchFamily="34" charset="0"/>
                <a:ea typeface="宋体" pitchFamily="2" charset="-122"/>
              </a:defRPr>
            </a:lvl4pPr>
            <a:lvl5pPr marL="2057400" indent="-228600" eaLnBrk="0" hangingPunct="0">
              <a:defRPr sz="3000">
                <a:solidFill>
                  <a:schemeClr val="tx1"/>
                </a:solidFill>
                <a:latin typeface="Verdana" pitchFamily="34" charset="0"/>
                <a:ea typeface="宋体" pitchFamily="2" charset="-122"/>
              </a:defRPr>
            </a:lvl5pPr>
            <a:lvl6pPr marL="2514600" indent="-228600" eaLnBrk="0" fontAlgn="base" hangingPunct="0">
              <a:spcBef>
                <a:spcPct val="0"/>
              </a:spcBef>
              <a:spcAft>
                <a:spcPct val="0"/>
              </a:spcAft>
              <a:buChar char="•"/>
              <a:defRPr sz="3000">
                <a:solidFill>
                  <a:schemeClr val="tx1"/>
                </a:solidFill>
                <a:latin typeface="Verdana" pitchFamily="34" charset="0"/>
                <a:ea typeface="宋体" pitchFamily="2" charset="-122"/>
              </a:defRPr>
            </a:lvl6pPr>
            <a:lvl7pPr marL="2971800" indent="-228600" eaLnBrk="0" fontAlgn="base" hangingPunct="0">
              <a:spcBef>
                <a:spcPct val="0"/>
              </a:spcBef>
              <a:spcAft>
                <a:spcPct val="0"/>
              </a:spcAft>
              <a:buChar char="•"/>
              <a:defRPr sz="3000">
                <a:solidFill>
                  <a:schemeClr val="tx1"/>
                </a:solidFill>
                <a:latin typeface="Verdana" pitchFamily="34" charset="0"/>
                <a:ea typeface="宋体" pitchFamily="2" charset="-122"/>
              </a:defRPr>
            </a:lvl7pPr>
            <a:lvl8pPr marL="3429000" indent="-228600" eaLnBrk="0" fontAlgn="base" hangingPunct="0">
              <a:spcBef>
                <a:spcPct val="0"/>
              </a:spcBef>
              <a:spcAft>
                <a:spcPct val="0"/>
              </a:spcAft>
              <a:buChar char="•"/>
              <a:defRPr sz="3000">
                <a:solidFill>
                  <a:schemeClr val="tx1"/>
                </a:solidFill>
                <a:latin typeface="Verdana" pitchFamily="34" charset="0"/>
                <a:ea typeface="宋体" pitchFamily="2" charset="-122"/>
              </a:defRPr>
            </a:lvl8pPr>
            <a:lvl9pPr marL="3886200" indent="-228600" eaLnBrk="0" fontAlgn="base" hangingPunct="0">
              <a:spcBef>
                <a:spcPct val="0"/>
              </a:spcBef>
              <a:spcAft>
                <a:spcPct val="0"/>
              </a:spcAft>
              <a:buChar char="•"/>
              <a:defRPr sz="3000">
                <a:solidFill>
                  <a:schemeClr val="tx1"/>
                </a:solidFill>
                <a:latin typeface="Verdana" pitchFamily="34" charset="0"/>
                <a:ea typeface="宋体" pitchFamily="2" charset="-122"/>
              </a:defRPr>
            </a:lvl9pPr>
          </a:lstStyle>
          <a:p>
            <a:pPr eaLnBrk="1" hangingPunct="1">
              <a:lnSpc>
                <a:spcPct val="150000"/>
              </a:lnSpc>
              <a:buFontTx/>
              <a:buNone/>
            </a:pPr>
            <a:r>
              <a:rPr lang="en-US" altLang="zh-CN" sz="1400" dirty="0" err="1">
                <a:latin typeface="Times New Roman" charset="0"/>
                <a:ea typeface="Times New Roman" charset="0"/>
                <a:cs typeface="Times New Roman" charset="0"/>
              </a:rPr>
              <a:t>int</a:t>
            </a:r>
            <a:r>
              <a:rPr lang="en-US" altLang="zh-CN" sz="1400" dirty="0">
                <a:latin typeface="Times New Roman" charset="0"/>
                <a:ea typeface="Times New Roman" charset="0"/>
                <a:cs typeface="Times New Roman" charset="0"/>
              </a:rPr>
              <a:t> Cal(</a:t>
            </a:r>
            <a:r>
              <a:rPr lang="en-US" altLang="zh-CN" sz="1400" dirty="0" err="1">
                <a:latin typeface="Times New Roman" charset="0"/>
                <a:ea typeface="Times New Roman" charset="0"/>
                <a:cs typeface="Times New Roman" charset="0"/>
              </a:rPr>
              <a:t>uchar</a:t>
            </a:r>
            <a:r>
              <a:rPr lang="en-US" altLang="zh-CN" sz="1400" dirty="0">
                <a:latin typeface="Times New Roman" charset="0"/>
                <a:ea typeface="Times New Roman" charset="0"/>
                <a:cs typeface="Times New Roman" charset="0"/>
              </a:rPr>
              <a:t> </a:t>
            </a:r>
            <a:r>
              <a:rPr lang="en-US" altLang="zh-CN" sz="1400" dirty="0" err="1">
                <a:latin typeface="Times New Roman" charset="0"/>
                <a:ea typeface="Times New Roman" charset="0"/>
                <a:cs typeface="Times New Roman" charset="0"/>
              </a:rPr>
              <a:t>iValue</a:t>
            </a:r>
            <a:r>
              <a:rPr lang="en-US" altLang="zh-CN" sz="1400" dirty="0">
                <a:latin typeface="Times New Roman" charset="0"/>
                <a:ea typeface="Times New Roman" charset="0"/>
                <a:cs typeface="Times New Roman" charset="0"/>
              </a:rPr>
              <a:t>){</a:t>
            </a:r>
          </a:p>
          <a:p>
            <a:pPr eaLnBrk="1" hangingPunct="1">
              <a:lnSpc>
                <a:spcPct val="150000"/>
              </a:lnSpc>
              <a:buFontTx/>
              <a:buNone/>
            </a:pPr>
            <a:r>
              <a:rPr lang="en-US" altLang="zh-CN" sz="1400" dirty="0" err="1">
                <a:latin typeface="Times New Roman" charset="0"/>
                <a:ea typeface="Times New Roman" charset="0"/>
                <a:cs typeface="Times New Roman" charset="0"/>
              </a:rPr>
              <a:t>uchar</a:t>
            </a:r>
            <a:r>
              <a:rPr lang="en-US" altLang="zh-CN" sz="1400" dirty="0">
                <a:latin typeface="Times New Roman" charset="0"/>
                <a:ea typeface="Times New Roman" charset="0"/>
                <a:cs typeface="Times New Roman" charset="0"/>
              </a:rPr>
              <a:t> </a:t>
            </a:r>
            <a:r>
              <a:rPr lang="en-US" altLang="zh-CN" sz="1400" dirty="0" err="1">
                <a:latin typeface="Times New Roman" charset="0"/>
                <a:ea typeface="Times New Roman" charset="0"/>
                <a:cs typeface="Times New Roman" charset="0"/>
              </a:rPr>
              <a:t>iCount</a:t>
            </a:r>
            <a:r>
              <a:rPr lang="en-US" altLang="zh-CN" sz="1400" dirty="0">
                <a:latin typeface="Times New Roman" charset="0"/>
                <a:ea typeface="Times New Roman" charset="0"/>
                <a:cs typeface="Times New Roman" charset="0"/>
              </a:rPr>
              <a:t> = 0;</a:t>
            </a:r>
          </a:p>
          <a:p>
            <a:pPr eaLnBrk="1" hangingPunct="1">
              <a:lnSpc>
                <a:spcPct val="150000"/>
              </a:lnSpc>
              <a:buFontTx/>
              <a:buNone/>
            </a:pPr>
            <a:r>
              <a:rPr lang="en-US" altLang="zh-CN" sz="1400" dirty="0">
                <a:latin typeface="Times New Roman" charset="0"/>
                <a:ea typeface="Times New Roman" charset="0"/>
                <a:cs typeface="Times New Roman" charset="0"/>
              </a:rPr>
              <a:t>  while(</a:t>
            </a:r>
            <a:r>
              <a:rPr lang="en-US" altLang="zh-CN" sz="1400" dirty="0" err="1">
                <a:latin typeface="Times New Roman" charset="0"/>
                <a:ea typeface="Times New Roman" charset="0"/>
                <a:cs typeface="Times New Roman" charset="0"/>
              </a:rPr>
              <a:t>iValue</a:t>
            </a:r>
            <a:r>
              <a:rPr lang="en-US" altLang="zh-CN" sz="1400" dirty="0">
                <a:latin typeface="Times New Roman" charset="0"/>
                <a:ea typeface="Times New Roman" charset="0"/>
                <a:cs typeface="Times New Roman" charset="0"/>
              </a:rPr>
              <a:t>!=0){</a:t>
            </a:r>
          </a:p>
          <a:p>
            <a:pPr eaLnBrk="1" hangingPunct="1">
              <a:lnSpc>
                <a:spcPct val="150000"/>
              </a:lnSpc>
              <a:buFontTx/>
              <a:buNone/>
            </a:pPr>
            <a:r>
              <a:rPr lang="en-US" altLang="zh-CN" sz="1400" dirty="0">
                <a:latin typeface="Times New Roman" charset="0"/>
                <a:ea typeface="Times New Roman" charset="0"/>
                <a:cs typeface="Times New Roman" charset="0"/>
              </a:rPr>
              <a:t>       </a:t>
            </a:r>
            <a:r>
              <a:rPr lang="en-US" altLang="zh-CN" sz="1400" b="1" dirty="0" err="1">
                <a:latin typeface="Times New Roman" charset="0"/>
                <a:ea typeface="Times New Roman" charset="0"/>
                <a:cs typeface="Times New Roman" charset="0"/>
              </a:rPr>
              <a:t>iReminder</a:t>
            </a:r>
            <a:r>
              <a:rPr lang="zh-CN" altLang="en-US" sz="1400" b="1" dirty="0">
                <a:latin typeface="Times New Roman" charset="0"/>
                <a:ea typeface="Times New Roman" charset="0"/>
                <a:cs typeface="Times New Roman" charset="0"/>
              </a:rPr>
              <a:t> </a:t>
            </a:r>
            <a:r>
              <a:rPr lang="en-US" altLang="zh-CN" sz="1400" b="1" dirty="0">
                <a:latin typeface="Times New Roman" charset="0"/>
                <a:ea typeface="Times New Roman" charset="0"/>
                <a:cs typeface="Times New Roman" charset="0"/>
              </a:rPr>
              <a:t>=</a:t>
            </a:r>
            <a:r>
              <a:rPr lang="zh-CN" altLang="en-US" sz="1400" b="1" dirty="0">
                <a:latin typeface="Times New Roman" charset="0"/>
                <a:ea typeface="Times New Roman" charset="0"/>
                <a:cs typeface="Times New Roman" charset="0"/>
              </a:rPr>
              <a:t> </a:t>
            </a:r>
            <a:r>
              <a:rPr lang="en-US" altLang="zh-CN" sz="1400" b="1" dirty="0">
                <a:latin typeface="Times New Roman" charset="0"/>
                <a:ea typeface="Times New Roman" charset="0"/>
                <a:cs typeface="Times New Roman" charset="0"/>
              </a:rPr>
              <a:t>iValue%2</a:t>
            </a:r>
            <a:r>
              <a:rPr lang="en-US" altLang="zh-CN" sz="1400" dirty="0">
                <a:latin typeface="Times New Roman" charset="0"/>
                <a:ea typeface="Times New Roman" charset="0"/>
                <a:cs typeface="Times New Roman" charset="0"/>
              </a:rPr>
              <a:t>;</a:t>
            </a:r>
          </a:p>
          <a:p>
            <a:pPr eaLnBrk="1" hangingPunct="1">
              <a:lnSpc>
                <a:spcPct val="150000"/>
              </a:lnSpc>
              <a:buFontTx/>
              <a:buNone/>
            </a:pPr>
            <a:r>
              <a:rPr lang="en-US" altLang="zh-CN" sz="1400" dirty="0">
                <a:latin typeface="Times New Roman" charset="0"/>
                <a:ea typeface="Times New Roman" charset="0"/>
                <a:cs typeface="Times New Roman" charset="0"/>
              </a:rPr>
              <a:t>       if(</a:t>
            </a:r>
            <a:r>
              <a:rPr lang="en-US" altLang="zh-CN" sz="1400" dirty="0" err="1">
                <a:latin typeface="Times New Roman" charset="0"/>
                <a:ea typeface="Times New Roman" charset="0"/>
                <a:cs typeface="Times New Roman" charset="0"/>
              </a:rPr>
              <a:t>iReminder</a:t>
            </a:r>
            <a:r>
              <a:rPr lang="zh-CN" altLang="en-US" sz="1400" dirty="0">
                <a:latin typeface="Times New Roman" charset="0"/>
                <a:ea typeface="Times New Roman" charset="0"/>
                <a:cs typeface="Times New Roman" charset="0"/>
              </a:rPr>
              <a:t> </a:t>
            </a:r>
            <a:r>
              <a:rPr lang="en-US" altLang="zh-CN" sz="1400" dirty="0">
                <a:latin typeface="Times New Roman" charset="0"/>
                <a:ea typeface="Times New Roman" charset="0"/>
                <a:cs typeface="Times New Roman" charset="0"/>
              </a:rPr>
              <a:t>==</a:t>
            </a:r>
            <a:r>
              <a:rPr lang="zh-CN" altLang="en-US" sz="1400" dirty="0">
                <a:latin typeface="Times New Roman" charset="0"/>
                <a:ea typeface="Times New Roman" charset="0"/>
                <a:cs typeface="Times New Roman" charset="0"/>
              </a:rPr>
              <a:t> </a:t>
            </a:r>
            <a:r>
              <a:rPr lang="en-US" altLang="zh-CN" sz="1400" dirty="0">
                <a:latin typeface="Times New Roman" charset="0"/>
                <a:ea typeface="Times New Roman" charset="0"/>
                <a:cs typeface="Times New Roman" charset="0"/>
              </a:rPr>
              <a:t>1)</a:t>
            </a:r>
          </a:p>
          <a:p>
            <a:pPr eaLnBrk="1" hangingPunct="1">
              <a:lnSpc>
                <a:spcPct val="150000"/>
              </a:lnSpc>
              <a:buFontTx/>
              <a:buNone/>
            </a:pPr>
            <a:r>
              <a:rPr lang="en-US" altLang="zh-CN" sz="1400" dirty="0">
                <a:latin typeface="Times New Roman" charset="0"/>
                <a:ea typeface="Times New Roman" charset="0"/>
                <a:cs typeface="Times New Roman" charset="0"/>
              </a:rPr>
              <a:t>          </a:t>
            </a:r>
            <a:r>
              <a:rPr lang="en-US" altLang="zh-CN" sz="1400" dirty="0" err="1">
                <a:latin typeface="Times New Roman" charset="0"/>
                <a:ea typeface="Times New Roman" charset="0"/>
                <a:cs typeface="Times New Roman" charset="0"/>
              </a:rPr>
              <a:t>iCount</a:t>
            </a:r>
            <a:r>
              <a:rPr lang="en-US" altLang="zh-CN" sz="1400" dirty="0">
                <a:latin typeface="Times New Roman" charset="0"/>
                <a:ea typeface="Times New Roman" charset="0"/>
                <a:cs typeface="Times New Roman" charset="0"/>
              </a:rPr>
              <a:t>++;</a:t>
            </a:r>
          </a:p>
          <a:p>
            <a:pPr eaLnBrk="1" hangingPunct="1">
              <a:lnSpc>
                <a:spcPct val="150000"/>
              </a:lnSpc>
              <a:buFontTx/>
              <a:buNone/>
            </a:pPr>
            <a:r>
              <a:rPr lang="en-US" altLang="zh-CN" sz="1400" dirty="0">
                <a:latin typeface="Times New Roman" charset="0"/>
                <a:ea typeface="Times New Roman" charset="0"/>
                <a:cs typeface="Times New Roman" charset="0"/>
              </a:rPr>
              <a:t>       </a:t>
            </a:r>
            <a:r>
              <a:rPr lang="zh-CN" altLang="en-US" sz="1400" dirty="0">
                <a:latin typeface="Times New Roman" charset="0"/>
                <a:ea typeface="Times New Roman" charset="0"/>
                <a:cs typeface="Times New Roman" charset="0"/>
              </a:rPr>
              <a:t>   </a:t>
            </a:r>
            <a:r>
              <a:rPr lang="en-US" altLang="zh-CN" sz="1400" b="1" dirty="0" err="1">
                <a:latin typeface="Times New Roman" charset="0"/>
                <a:ea typeface="Times New Roman" charset="0"/>
                <a:cs typeface="Times New Roman" charset="0"/>
              </a:rPr>
              <a:t>iValue</a:t>
            </a:r>
            <a:r>
              <a:rPr lang="zh-CN" altLang="en-US" sz="1400" b="1" dirty="0">
                <a:latin typeface="Times New Roman" charset="0"/>
                <a:ea typeface="Times New Roman" charset="0"/>
                <a:cs typeface="Times New Roman" charset="0"/>
              </a:rPr>
              <a:t> </a:t>
            </a:r>
            <a:r>
              <a:rPr lang="en-US" altLang="zh-CN" sz="1400" b="1" dirty="0">
                <a:latin typeface="Times New Roman" charset="0"/>
                <a:ea typeface="Times New Roman" charset="0"/>
                <a:cs typeface="Times New Roman" charset="0"/>
              </a:rPr>
              <a:t>=</a:t>
            </a:r>
            <a:r>
              <a:rPr lang="zh-CN" altLang="en-US" sz="1400" b="1" dirty="0">
                <a:latin typeface="Times New Roman" charset="0"/>
                <a:ea typeface="Times New Roman" charset="0"/>
                <a:cs typeface="Times New Roman" charset="0"/>
              </a:rPr>
              <a:t> </a:t>
            </a:r>
            <a:r>
              <a:rPr lang="en-US" altLang="zh-CN" sz="1400" b="1" dirty="0" err="1">
                <a:latin typeface="Times New Roman" charset="0"/>
                <a:ea typeface="Times New Roman" charset="0"/>
                <a:cs typeface="Times New Roman" charset="0"/>
              </a:rPr>
              <a:t>iValue</a:t>
            </a:r>
            <a:r>
              <a:rPr lang="en-US" altLang="zh-CN" sz="1400" b="1" dirty="0">
                <a:latin typeface="Times New Roman" charset="0"/>
                <a:ea typeface="Times New Roman" charset="0"/>
                <a:cs typeface="Times New Roman" charset="0"/>
              </a:rPr>
              <a:t>/2</a:t>
            </a:r>
            <a:r>
              <a:rPr lang="en-US" altLang="zh-CN" sz="1400" dirty="0">
                <a:latin typeface="Times New Roman" charset="0"/>
                <a:ea typeface="Times New Roman" charset="0"/>
                <a:cs typeface="Times New Roman" charset="0"/>
              </a:rPr>
              <a:t>;</a:t>
            </a:r>
          </a:p>
          <a:p>
            <a:pPr eaLnBrk="1" hangingPunct="1">
              <a:lnSpc>
                <a:spcPct val="150000"/>
              </a:lnSpc>
              <a:buFontTx/>
              <a:buNone/>
            </a:pPr>
            <a:r>
              <a:rPr lang="en-US" altLang="zh-CN" sz="1400" dirty="0">
                <a:latin typeface="Times New Roman" charset="0"/>
                <a:ea typeface="Times New Roman" charset="0"/>
                <a:cs typeface="Times New Roman" charset="0"/>
              </a:rPr>
              <a:t>    }</a:t>
            </a:r>
          </a:p>
          <a:p>
            <a:pPr eaLnBrk="1" hangingPunct="1">
              <a:lnSpc>
                <a:spcPct val="150000"/>
              </a:lnSpc>
              <a:buFontTx/>
              <a:buNone/>
            </a:pPr>
            <a:r>
              <a:rPr lang="en-US" altLang="zh-CN" sz="1400" dirty="0">
                <a:latin typeface="Times New Roman" charset="0"/>
                <a:ea typeface="Times New Roman" charset="0"/>
                <a:cs typeface="Times New Roman" charset="0"/>
              </a:rPr>
              <a:t>  return </a:t>
            </a:r>
            <a:r>
              <a:rPr lang="en-US" altLang="zh-CN" sz="1400" dirty="0" err="1">
                <a:latin typeface="Times New Roman" charset="0"/>
                <a:ea typeface="Times New Roman" charset="0"/>
                <a:cs typeface="Times New Roman" charset="0"/>
              </a:rPr>
              <a:t>iCount</a:t>
            </a:r>
            <a:r>
              <a:rPr lang="en-US" altLang="zh-CN" sz="1400" dirty="0">
                <a:latin typeface="Times New Roman" charset="0"/>
                <a:ea typeface="Times New Roman" charset="0"/>
                <a:cs typeface="Times New Roman" charset="0"/>
              </a:rPr>
              <a:t>;</a:t>
            </a:r>
          </a:p>
          <a:p>
            <a:pPr eaLnBrk="1" hangingPunct="1">
              <a:lnSpc>
                <a:spcPct val="150000"/>
              </a:lnSpc>
              <a:buFontTx/>
              <a:buNone/>
            </a:pPr>
            <a:r>
              <a:rPr lang="en-US" altLang="zh-CN" sz="1400" dirty="0">
                <a:latin typeface="Times New Roman" charset="0"/>
                <a:ea typeface="Times New Roman" charset="0"/>
                <a:cs typeface="Times New Roman" charset="0"/>
              </a:rPr>
              <a:t>}</a:t>
            </a:r>
          </a:p>
        </p:txBody>
      </p:sp>
      <p:cxnSp>
        <p:nvCxnSpPr>
          <p:cNvPr id="3" name="直接连接符 2"/>
          <p:cNvCxnSpPr/>
          <p:nvPr/>
        </p:nvCxnSpPr>
        <p:spPr>
          <a:xfrm>
            <a:off x="2771800" y="2859782"/>
            <a:ext cx="6048672" cy="0"/>
          </a:xfrm>
          <a:prstGeom prst="line">
            <a:avLst/>
          </a:prstGeom>
          <a:ln w="19050">
            <a:solidFill>
              <a:srgbClr val="0099CC"/>
            </a:solidFill>
            <a:prstDash val="sysDash"/>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2839975" y="1640442"/>
            <a:ext cx="3168352" cy="880241"/>
          </a:xfrm>
          <a:prstGeom prst="rect">
            <a:avLst/>
          </a:prstGeom>
        </p:spPr>
        <p:txBody>
          <a:bodyPr wrap="square">
            <a:spAutoFit/>
          </a:bodyPr>
          <a:lstStyle/>
          <a:p>
            <a:pPr eaLnBrk="1" hangingPunct="1">
              <a:lnSpc>
                <a:spcPct val="160000"/>
              </a:lnSpc>
            </a:pPr>
            <a:r>
              <a:rPr lang="zh-CN" altLang="en-US" sz="1600" dirty="0">
                <a:latin typeface="微软雅黑" panose="020B0503020204020204" pitchFamily="34" charset="-122"/>
                <a:ea typeface="微软雅黑" panose="020B0503020204020204" pitchFamily="34" charset="-122"/>
              </a:rPr>
              <a:t>如果这个子函数需要</a:t>
            </a:r>
            <a:r>
              <a:rPr lang="zh-CN" altLang="en-US" sz="1600" b="1" dirty="0">
                <a:solidFill>
                  <a:srgbClr val="F77A2D"/>
                </a:solidFill>
                <a:latin typeface="微软雅黑" panose="020B0503020204020204" pitchFamily="34" charset="-122"/>
                <a:ea typeface="微软雅黑" panose="020B0503020204020204" pitchFamily="34" charset="-122"/>
              </a:rPr>
              <a:t>调用很多次</a:t>
            </a:r>
            <a:r>
              <a:rPr lang="zh-CN" altLang="en-US" sz="1600" dirty="0">
                <a:solidFill>
                  <a:srgbClr val="F77A2D"/>
                </a:solidFill>
                <a:latin typeface="微软雅黑" panose="020B0503020204020204" pitchFamily="34" charset="-122"/>
                <a:ea typeface="微软雅黑" panose="020B0503020204020204" pitchFamily="34" charset="-122"/>
              </a:rPr>
              <a:t>，</a:t>
            </a:r>
            <a:r>
              <a:rPr lang="zh-CN" altLang="en-US" sz="1600" b="1" dirty="0">
                <a:solidFill>
                  <a:srgbClr val="0070C0"/>
                </a:solidFill>
                <a:latin typeface="微软雅黑" panose="020B0503020204020204" pitchFamily="34" charset="-122"/>
                <a:ea typeface="微软雅黑" panose="020B0503020204020204" pitchFamily="34" charset="-122"/>
              </a:rPr>
              <a:t>内存空间足够</a:t>
            </a:r>
            <a:r>
              <a:rPr lang="zh-CN" altLang="en-US" sz="1600" dirty="0">
                <a:latin typeface="微软雅黑" panose="020B0503020204020204" pitchFamily="34" charset="-122"/>
                <a:ea typeface="微软雅黑" panose="020B0503020204020204" pitchFamily="34" charset="-122"/>
              </a:rPr>
              <a:t>，怎样提高性能？</a:t>
            </a:r>
            <a:endParaRPr lang="en-US" altLang="zh-CN" sz="1600" dirty="0">
              <a:latin typeface="微软雅黑" panose="020B0503020204020204" pitchFamily="34" charset="-122"/>
              <a:ea typeface="微软雅黑" panose="020B0503020204020204" pitchFamily="34" charset="-122"/>
            </a:endParaRPr>
          </a:p>
        </p:txBody>
      </p:sp>
      <p:sp>
        <p:nvSpPr>
          <p:cNvPr id="15" name="Text Box 8"/>
          <p:cNvSpPr txBox="1">
            <a:spLocks noChangeArrowheads="1"/>
          </p:cNvSpPr>
          <p:nvPr/>
        </p:nvSpPr>
        <p:spPr bwMode="auto">
          <a:xfrm>
            <a:off x="6580559" y="1790031"/>
            <a:ext cx="2239913" cy="738664"/>
          </a:xfrm>
          <a:prstGeom prst="rect">
            <a:avLst/>
          </a:prstGeom>
          <a:solidFill>
            <a:schemeClr val="accent1">
              <a:lumMod val="20000"/>
              <a:lumOff val="80000"/>
            </a:schemeClr>
          </a:solidFill>
          <a:ln>
            <a:noFill/>
          </a:ln>
          <a:extLst/>
        </p:spPr>
        <p:txBody>
          <a:bodyPr wrap="square">
            <a:spAutoFit/>
          </a:bodyPr>
          <a:lstStyle>
            <a:defPPr>
              <a:defRPr lang="zh-CN"/>
            </a:defPPr>
            <a:lvl1pPr>
              <a:buFontTx/>
              <a:buNone/>
              <a:defRPr sz="1600">
                <a:ea typeface="宋体" pitchFamily="2" charset="-122"/>
              </a:defRPr>
            </a:lvl1pPr>
            <a:lvl2pPr marL="742950" indent="-285750" eaLnBrk="0" hangingPunct="0">
              <a:defRPr sz="3000">
                <a:latin typeface="Verdana" pitchFamily="34" charset="0"/>
                <a:ea typeface="宋体" pitchFamily="2" charset="-122"/>
              </a:defRPr>
            </a:lvl2pPr>
            <a:lvl3pPr marL="1143000" indent="-228600" eaLnBrk="0" hangingPunct="0">
              <a:defRPr sz="3000">
                <a:latin typeface="Verdana" pitchFamily="34" charset="0"/>
                <a:ea typeface="宋体" pitchFamily="2" charset="-122"/>
              </a:defRPr>
            </a:lvl3pPr>
            <a:lvl4pPr marL="1600200" indent="-228600" eaLnBrk="0" hangingPunct="0">
              <a:defRPr sz="3000">
                <a:latin typeface="Verdana" pitchFamily="34" charset="0"/>
                <a:ea typeface="宋体" pitchFamily="2" charset="-122"/>
              </a:defRPr>
            </a:lvl4pPr>
            <a:lvl5pPr marL="2057400" indent="-228600" eaLnBrk="0" hangingPunct="0">
              <a:defRPr sz="3000">
                <a:latin typeface="Verdana" pitchFamily="34" charset="0"/>
                <a:ea typeface="宋体" pitchFamily="2" charset="-122"/>
              </a:defRPr>
            </a:lvl5pPr>
            <a:lvl6pPr marL="2514600" indent="-228600" eaLnBrk="0" fontAlgn="base" hangingPunct="0">
              <a:spcBef>
                <a:spcPct val="0"/>
              </a:spcBef>
              <a:spcAft>
                <a:spcPct val="0"/>
              </a:spcAft>
              <a:buChar char="•"/>
              <a:defRPr sz="3000">
                <a:latin typeface="Verdana" pitchFamily="34" charset="0"/>
                <a:ea typeface="宋体" pitchFamily="2" charset="-122"/>
              </a:defRPr>
            </a:lvl6pPr>
            <a:lvl7pPr marL="2971800" indent="-228600" eaLnBrk="0" fontAlgn="base" hangingPunct="0">
              <a:spcBef>
                <a:spcPct val="0"/>
              </a:spcBef>
              <a:spcAft>
                <a:spcPct val="0"/>
              </a:spcAft>
              <a:buChar char="•"/>
              <a:defRPr sz="3000">
                <a:latin typeface="Verdana" pitchFamily="34" charset="0"/>
                <a:ea typeface="宋体" pitchFamily="2" charset="-122"/>
              </a:defRPr>
            </a:lvl7pPr>
            <a:lvl8pPr marL="3429000" indent="-228600" eaLnBrk="0" fontAlgn="base" hangingPunct="0">
              <a:spcBef>
                <a:spcPct val="0"/>
              </a:spcBef>
              <a:spcAft>
                <a:spcPct val="0"/>
              </a:spcAft>
              <a:buChar char="•"/>
              <a:defRPr sz="3000">
                <a:latin typeface="Verdana" pitchFamily="34" charset="0"/>
                <a:ea typeface="宋体" pitchFamily="2" charset="-122"/>
              </a:defRPr>
            </a:lvl8pPr>
            <a:lvl9pPr marL="3886200" indent="-228600" eaLnBrk="0" fontAlgn="base" hangingPunct="0">
              <a:spcBef>
                <a:spcPct val="0"/>
              </a:spcBef>
              <a:spcAft>
                <a:spcPct val="0"/>
              </a:spcAft>
              <a:buChar char="•"/>
              <a:defRPr sz="3000">
                <a:latin typeface="Verdana" pitchFamily="34" charset="0"/>
                <a:ea typeface="宋体" pitchFamily="2" charset="-122"/>
              </a:defRPr>
            </a:lvl9pPr>
          </a:lstStyle>
          <a:p>
            <a:pPr>
              <a:lnSpc>
                <a:spcPct val="150000"/>
              </a:lnSpc>
            </a:pPr>
            <a:r>
              <a:rPr lang="en-US" altLang="zh-CN" sz="1400" dirty="0" err="1">
                <a:latin typeface="Times New Roman" charset="0"/>
                <a:ea typeface="Times New Roman" charset="0"/>
                <a:cs typeface="Times New Roman" charset="0"/>
              </a:rPr>
              <a:t>int</a:t>
            </a:r>
            <a:r>
              <a:rPr lang="en-US" altLang="zh-CN" sz="1400" dirty="0">
                <a:latin typeface="Times New Roman" charset="0"/>
                <a:ea typeface="Times New Roman" charset="0"/>
                <a:cs typeface="Times New Roman" charset="0"/>
              </a:rPr>
              <a:t> </a:t>
            </a:r>
            <a:r>
              <a:rPr lang="en-US" altLang="zh-CN" sz="1400" dirty="0" err="1">
                <a:latin typeface="Times New Roman" charset="0"/>
                <a:ea typeface="Times New Roman" charset="0"/>
                <a:cs typeface="Times New Roman" charset="0"/>
              </a:rPr>
              <a:t>iTables</a:t>
            </a:r>
            <a:r>
              <a:rPr lang="en-US" altLang="zh-CN" sz="1400" dirty="0">
                <a:latin typeface="Times New Roman" charset="0"/>
                <a:ea typeface="Times New Roman" charset="0"/>
                <a:cs typeface="Times New Roman" charset="0"/>
              </a:rPr>
              <a:t>[256] = {…};</a:t>
            </a:r>
          </a:p>
          <a:p>
            <a:pPr>
              <a:lnSpc>
                <a:spcPct val="150000"/>
              </a:lnSpc>
            </a:pPr>
            <a:r>
              <a:rPr lang="en-US" altLang="zh-CN" sz="1400" dirty="0" err="1">
                <a:latin typeface="Times New Roman" charset="0"/>
                <a:ea typeface="Times New Roman" charset="0"/>
                <a:cs typeface="Times New Roman" charset="0"/>
              </a:rPr>
              <a:t>iCount</a:t>
            </a:r>
            <a:r>
              <a:rPr lang="en-US" altLang="zh-CN" sz="1400" dirty="0">
                <a:latin typeface="Times New Roman" charset="0"/>
                <a:ea typeface="Times New Roman" charset="0"/>
                <a:cs typeface="Times New Roman" charset="0"/>
              </a:rPr>
              <a:t> = </a:t>
            </a:r>
            <a:r>
              <a:rPr lang="en-US" altLang="zh-CN" sz="1400" dirty="0" err="1">
                <a:latin typeface="Times New Roman" charset="0"/>
                <a:ea typeface="Times New Roman" charset="0"/>
                <a:cs typeface="Times New Roman" charset="0"/>
              </a:rPr>
              <a:t>iTables</a:t>
            </a:r>
            <a:r>
              <a:rPr lang="en-US" altLang="zh-CN" sz="1400" dirty="0">
                <a:latin typeface="Times New Roman" charset="0"/>
                <a:ea typeface="Times New Roman" charset="0"/>
                <a:cs typeface="Times New Roman" charset="0"/>
              </a:rPr>
              <a:t>[</a:t>
            </a:r>
            <a:r>
              <a:rPr lang="en-US" altLang="zh-CN" sz="1400" dirty="0" err="1">
                <a:latin typeface="Times New Roman" charset="0"/>
                <a:ea typeface="Times New Roman" charset="0"/>
                <a:cs typeface="Times New Roman" charset="0"/>
              </a:rPr>
              <a:t>iValue</a:t>
            </a:r>
            <a:r>
              <a:rPr lang="en-US" altLang="zh-CN" sz="1400" dirty="0">
                <a:latin typeface="Times New Roman" charset="0"/>
                <a:ea typeface="Times New Roman" charset="0"/>
                <a:cs typeface="Times New Roman" charset="0"/>
              </a:rPr>
              <a:t>];</a:t>
            </a:r>
          </a:p>
        </p:txBody>
      </p:sp>
      <p:sp>
        <p:nvSpPr>
          <p:cNvPr id="5" name="矩形 4"/>
          <p:cNvSpPr/>
          <p:nvPr/>
        </p:nvSpPr>
        <p:spPr>
          <a:xfrm>
            <a:off x="2843808" y="3109290"/>
            <a:ext cx="2160240" cy="830612"/>
          </a:xfrm>
          <a:prstGeom prst="rect">
            <a:avLst/>
          </a:prstGeom>
        </p:spPr>
        <p:txBody>
          <a:bodyPr wrap="square">
            <a:spAutoFit/>
          </a:bodyPr>
          <a:lstStyle/>
          <a:p>
            <a:pPr algn="just">
              <a:lnSpc>
                <a:spcPct val="160000"/>
              </a:lnSpc>
            </a:pPr>
            <a:r>
              <a:rPr lang="zh-CN" altLang="en-US" sz="1600" dirty="0">
                <a:latin typeface="微软雅黑" panose="020B0503020204020204" pitchFamily="34" charset="-122"/>
                <a:ea typeface="微软雅黑" panose="020B0503020204020204" pitchFamily="34" charset="-122"/>
              </a:rPr>
              <a:t>如果</a:t>
            </a:r>
            <a:r>
              <a:rPr lang="zh-CN" altLang="en-US" sz="1600" b="1" dirty="0">
                <a:solidFill>
                  <a:srgbClr val="0070C0"/>
                </a:solidFill>
                <a:latin typeface="微软雅黑" panose="020B0503020204020204" pitchFamily="34" charset="-122"/>
                <a:ea typeface="微软雅黑" panose="020B0503020204020204" pitchFamily="34" charset="-122"/>
              </a:rPr>
              <a:t>既</a:t>
            </a:r>
            <a:r>
              <a:rPr lang="zh-CN" altLang="en-US" sz="1600" dirty="0">
                <a:latin typeface="微软雅黑" panose="020B0503020204020204" pitchFamily="34" charset="-122"/>
                <a:ea typeface="微软雅黑" panose="020B0503020204020204" pitchFamily="34" charset="-122"/>
              </a:rPr>
              <a:t>想省时间，</a:t>
            </a:r>
            <a:r>
              <a:rPr lang="zh-CN" altLang="en-US" sz="1600" b="1" dirty="0">
                <a:solidFill>
                  <a:srgbClr val="0070C0"/>
                </a:solidFill>
                <a:latin typeface="微软雅黑" panose="020B0503020204020204" pitchFamily="34" charset="-122"/>
                <a:ea typeface="微软雅黑" panose="020B0503020204020204" pitchFamily="34" charset="-122"/>
              </a:rPr>
              <a:t>又</a:t>
            </a:r>
            <a:r>
              <a:rPr lang="zh-CN" altLang="en-US" sz="1600" dirty="0">
                <a:latin typeface="微软雅黑" panose="020B0503020204020204" pitchFamily="34" charset="-122"/>
                <a:ea typeface="微软雅黑" panose="020B0503020204020204" pitchFamily="34" charset="-122"/>
              </a:rPr>
              <a:t>想省空间，怎样改进？</a:t>
            </a:r>
            <a:endParaRPr lang="en-US" altLang="zh-CN" sz="1600" dirty="0">
              <a:latin typeface="微软雅黑" panose="020B0503020204020204" pitchFamily="34" charset="-122"/>
              <a:ea typeface="微软雅黑" panose="020B0503020204020204" pitchFamily="34" charset="-122"/>
            </a:endParaRPr>
          </a:p>
        </p:txBody>
      </p:sp>
      <p:sp>
        <p:nvSpPr>
          <p:cNvPr id="16" name="Text Box 9"/>
          <p:cNvSpPr txBox="1">
            <a:spLocks noChangeArrowheads="1"/>
          </p:cNvSpPr>
          <p:nvPr/>
        </p:nvSpPr>
        <p:spPr bwMode="auto">
          <a:xfrm>
            <a:off x="5292080" y="3147814"/>
            <a:ext cx="3528392" cy="1708160"/>
          </a:xfrm>
          <a:prstGeom prst="rect">
            <a:avLst/>
          </a:prstGeom>
          <a:solidFill>
            <a:schemeClr val="accent1">
              <a:lumMod val="20000"/>
              <a:lumOff val="80000"/>
            </a:schemeClr>
          </a:solidFill>
          <a:ln>
            <a:noFill/>
          </a:ln>
          <a:extLst/>
        </p:spPr>
        <p:txBody>
          <a:bodyPr wrap="square">
            <a:spAutoFit/>
          </a:bodyPr>
          <a:lstStyle>
            <a:defPPr>
              <a:defRPr lang="zh-CN"/>
            </a:defPPr>
            <a:lvl1pPr>
              <a:buFontTx/>
              <a:buNone/>
              <a:defRPr sz="1600">
                <a:ea typeface="宋体" pitchFamily="2" charset="-122"/>
              </a:defRPr>
            </a:lvl1pPr>
            <a:lvl2pPr marL="742950" indent="-285750" eaLnBrk="0" hangingPunct="0">
              <a:defRPr sz="3000">
                <a:latin typeface="Verdana" pitchFamily="34" charset="0"/>
                <a:ea typeface="宋体" pitchFamily="2" charset="-122"/>
              </a:defRPr>
            </a:lvl2pPr>
            <a:lvl3pPr marL="1143000" indent="-228600" eaLnBrk="0" hangingPunct="0">
              <a:defRPr sz="3000">
                <a:latin typeface="Verdana" pitchFamily="34" charset="0"/>
                <a:ea typeface="宋体" pitchFamily="2" charset="-122"/>
              </a:defRPr>
            </a:lvl3pPr>
            <a:lvl4pPr marL="1600200" indent="-228600" eaLnBrk="0" hangingPunct="0">
              <a:defRPr sz="3000">
                <a:latin typeface="Verdana" pitchFamily="34" charset="0"/>
                <a:ea typeface="宋体" pitchFamily="2" charset="-122"/>
              </a:defRPr>
            </a:lvl4pPr>
            <a:lvl5pPr marL="2057400" indent="-228600" eaLnBrk="0" hangingPunct="0">
              <a:defRPr sz="3000">
                <a:latin typeface="Verdana" pitchFamily="34" charset="0"/>
                <a:ea typeface="宋体" pitchFamily="2" charset="-122"/>
              </a:defRPr>
            </a:lvl5pPr>
            <a:lvl6pPr marL="2514600" indent="-228600" eaLnBrk="0" fontAlgn="base" hangingPunct="0">
              <a:spcBef>
                <a:spcPct val="0"/>
              </a:spcBef>
              <a:spcAft>
                <a:spcPct val="0"/>
              </a:spcAft>
              <a:buChar char="•"/>
              <a:defRPr sz="3000">
                <a:latin typeface="Verdana" pitchFamily="34" charset="0"/>
                <a:ea typeface="宋体" pitchFamily="2" charset="-122"/>
              </a:defRPr>
            </a:lvl6pPr>
            <a:lvl7pPr marL="2971800" indent="-228600" eaLnBrk="0" fontAlgn="base" hangingPunct="0">
              <a:spcBef>
                <a:spcPct val="0"/>
              </a:spcBef>
              <a:spcAft>
                <a:spcPct val="0"/>
              </a:spcAft>
              <a:buChar char="•"/>
              <a:defRPr sz="3000">
                <a:latin typeface="Verdana" pitchFamily="34" charset="0"/>
                <a:ea typeface="宋体" pitchFamily="2" charset="-122"/>
              </a:defRPr>
            </a:lvl7pPr>
            <a:lvl8pPr marL="3429000" indent="-228600" eaLnBrk="0" fontAlgn="base" hangingPunct="0">
              <a:spcBef>
                <a:spcPct val="0"/>
              </a:spcBef>
              <a:spcAft>
                <a:spcPct val="0"/>
              </a:spcAft>
              <a:buChar char="•"/>
              <a:defRPr sz="3000">
                <a:latin typeface="Verdana" pitchFamily="34" charset="0"/>
                <a:ea typeface="宋体" pitchFamily="2" charset="-122"/>
              </a:defRPr>
            </a:lvl8pPr>
            <a:lvl9pPr marL="3886200" indent="-228600" eaLnBrk="0" fontAlgn="base" hangingPunct="0">
              <a:spcBef>
                <a:spcPct val="0"/>
              </a:spcBef>
              <a:spcAft>
                <a:spcPct val="0"/>
              </a:spcAft>
              <a:buChar char="•"/>
              <a:defRPr sz="3000">
                <a:latin typeface="Verdana" pitchFamily="34" charset="0"/>
                <a:ea typeface="宋体" pitchFamily="2" charset="-122"/>
              </a:defRPr>
            </a:lvl9pPr>
          </a:lstStyle>
          <a:p>
            <a:pPr>
              <a:lnSpc>
                <a:spcPct val="150000"/>
              </a:lnSpc>
            </a:pPr>
            <a:r>
              <a:rPr lang="en-US" altLang="zh-CN" sz="1400" dirty="0" err="1">
                <a:latin typeface="Times New Roman" charset="0"/>
                <a:ea typeface="Times New Roman" charset="0"/>
                <a:cs typeface="Times New Roman" charset="0"/>
              </a:rPr>
              <a:t>HashMap</a:t>
            </a:r>
            <a:r>
              <a:rPr lang="en-US" altLang="zh-CN" sz="1400" dirty="0">
                <a:latin typeface="Times New Roman" charset="0"/>
                <a:ea typeface="Times New Roman" charset="0"/>
                <a:cs typeface="Times New Roman" charset="0"/>
              </a:rPr>
              <a:t> Maps;</a:t>
            </a:r>
          </a:p>
          <a:p>
            <a:pPr>
              <a:lnSpc>
                <a:spcPct val="150000"/>
              </a:lnSpc>
            </a:pPr>
            <a:r>
              <a:rPr lang="en-US" altLang="zh-CN" sz="1400" dirty="0">
                <a:latin typeface="Times New Roman" charset="0"/>
                <a:ea typeface="Times New Roman" charset="0"/>
                <a:cs typeface="Times New Roman" charset="0"/>
              </a:rPr>
              <a:t>If(Maps.</a:t>
            </a:r>
            <a:r>
              <a:rPr lang="en-US" altLang="zh-CN" sz="1400" dirty="0">
                <a:solidFill>
                  <a:srgbClr val="0070C0"/>
                </a:solidFill>
                <a:latin typeface="Times New Roman" charset="0"/>
                <a:ea typeface="Times New Roman" charset="0"/>
                <a:cs typeface="Times New Roman" charset="0"/>
              </a:rPr>
              <a:t> </a:t>
            </a:r>
            <a:r>
              <a:rPr lang="en-US" altLang="zh-CN" sz="1400" dirty="0" err="1">
                <a:solidFill>
                  <a:srgbClr val="0070C0"/>
                </a:solidFill>
                <a:latin typeface="Times New Roman" charset="0"/>
                <a:ea typeface="Times New Roman" charset="0"/>
                <a:cs typeface="Times New Roman" charset="0"/>
                <a:hlinkClick r:id="rId2"/>
              </a:rPr>
              <a:t>containsKey</a:t>
            </a:r>
            <a:r>
              <a:rPr lang="en-US" altLang="zh-CN" sz="1400" dirty="0">
                <a:solidFill>
                  <a:srgbClr val="0070C0"/>
                </a:solidFill>
                <a:latin typeface="Times New Roman" charset="0"/>
                <a:ea typeface="Times New Roman" charset="0"/>
                <a:cs typeface="Times New Roman" charset="0"/>
              </a:rPr>
              <a:t> </a:t>
            </a:r>
            <a:r>
              <a:rPr lang="en-US" altLang="zh-CN" sz="1400" dirty="0">
                <a:latin typeface="Times New Roman" charset="0"/>
                <a:ea typeface="Times New Roman" charset="0"/>
                <a:cs typeface="Times New Roman" charset="0"/>
              </a:rPr>
              <a:t>(Value)){</a:t>
            </a:r>
          </a:p>
          <a:p>
            <a:pPr>
              <a:lnSpc>
                <a:spcPct val="150000"/>
              </a:lnSpc>
            </a:pPr>
            <a:r>
              <a:rPr lang="en-US" altLang="zh-CN" sz="1400" dirty="0">
                <a:latin typeface="Times New Roman" charset="0"/>
                <a:ea typeface="Times New Roman" charset="0"/>
                <a:cs typeface="Times New Roman" charset="0"/>
              </a:rPr>
              <a:t>   </a:t>
            </a:r>
            <a:r>
              <a:rPr lang="zh-CN" altLang="en-US" sz="1400" dirty="0">
                <a:latin typeface="Times New Roman" charset="0"/>
                <a:ea typeface="Times New Roman" charset="0"/>
                <a:cs typeface="Times New Roman" charset="0"/>
              </a:rPr>
              <a:t>  </a:t>
            </a:r>
            <a:r>
              <a:rPr lang="en-US" altLang="zh-CN" sz="1400" dirty="0">
                <a:latin typeface="Times New Roman" charset="0"/>
                <a:ea typeface="Times New Roman" charset="0"/>
                <a:cs typeface="Times New Roman" charset="0"/>
              </a:rPr>
              <a:t>Count=</a:t>
            </a:r>
            <a:r>
              <a:rPr lang="en-US" altLang="zh-CN" sz="1400" dirty="0" err="1">
                <a:latin typeface="Times New Roman" charset="0"/>
                <a:ea typeface="Times New Roman" charset="0"/>
                <a:cs typeface="Times New Roman" charset="0"/>
              </a:rPr>
              <a:t>Maps.get</a:t>
            </a:r>
            <a:r>
              <a:rPr lang="en-US" altLang="zh-CN" sz="1400" dirty="0">
                <a:latin typeface="Times New Roman" charset="0"/>
                <a:ea typeface="Times New Roman" charset="0"/>
                <a:cs typeface="Times New Roman" charset="0"/>
              </a:rPr>
              <a:t>(Value)}</a:t>
            </a:r>
          </a:p>
          <a:p>
            <a:pPr>
              <a:lnSpc>
                <a:spcPct val="150000"/>
              </a:lnSpc>
            </a:pPr>
            <a:r>
              <a:rPr lang="en-US" altLang="zh-CN" sz="1400" dirty="0">
                <a:latin typeface="Times New Roman" charset="0"/>
                <a:ea typeface="Times New Roman" charset="0"/>
                <a:cs typeface="Times New Roman" charset="0"/>
              </a:rPr>
              <a:t>else{</a:t>
            </a:r>
          </a:p>
          <a:p>
            <a:pPr>
              <a:lnSpc>
                <a:spcPct val="150000"/>
              </a:lnSpc>
            </a:pPr>
            <a:r>
              <a:rPr lang="en-US" altLang="zh-CN" sz="1400" dirty="0">
                <a:latin typeface="Times New Roman" charset="0"/>
                <a:ea typeface="Times New Roman" charset="0"/>
                <a:cs typeface="Times New Roman" charset="0"/>
              </a:rPr>
              <a:t>   </a:t>
            </a:r>
            <a:r>
              <a:rPr lang="zh-CN" altLang="en-US" sz="1400" dirty="0">
                <a:latin typeface="Times New Roman" charset="0"/>
                <a:ea typeface="Times New Roman" charset="0"/>
                <a:cs typeface="Times New Roman" charset="0"/>
              </a:rPr>
              <a:t>   </a:t>
            </a:r>
            <a:r>
              <a:rPr lang="en-US" altLang="zh-CN" sz="1400" dirty="0" err="1">
                <a:latin typeface="Times New Roman" charset="0"/>
                <a:ea typeface="Times New Roman" charset="0"/>
                <a:cs typeface="Times New Roman" charset="0"/>
              </a:rPr>
              <a:t>Maps.put</a:t>
            </a:r>
            <a:r>
              <a:rPr lang="en-US" altLang="zh-CN" sz="1400" dirty="0">
                <a:latin typeface="Times New Roman" charset="0"/>
                <a:ea typeface="Times New Roman" charset="0"/>
                <a:cs typeface="Times New Roman" charset="0"/>
              </a:rPr>
              <a:t>(</a:t>
            </a:r>
            <a:r>
              <a:rPr lang="en-US" altLang="zh-CN" sz="1400" dirty="0" err="1">
                <a:latin typeface="Times New Roman" charset="0"/>
                <a:ea typeface="Times New Roman" charset="0"/>
                <a:cs typeface="Times New Roman" charset="0"/>
              </a:rPr>
              <a:t>Value,new</a:t>
            </a:r>
            <a:r>
              <a:rPr lang="en-US" altLang="zh-CN" sz="1400" dirty="0">
                <a:latin typeface="Times New Roman" charset="0"/>
                <a:ea typeface="Times New Roman" charset="0"/>
                <a:cs typeface="Times New Roman" charset="0"/>
              </a:rPr>
              <a:t> Integer(Cal(</a:t>
            </a:r>
            <a:r>
              <a:rPr lang="en-US" altLang="zh-CN" sz="1400" dirty="0" err="1">
                <a:latin typeface="Times New Roman" charset="0"/>
                <a:ea typeface="Times New Roman" charset="0"/>
                <a:cs typeface="Times New Roman" charset="0"/>
              </a:rPr>
              <a:t>iValue</a:t>
            </a:r>
            <a:r>
              <a:rPr lang="en-US" altLang="zh-CN" sz="1400" dirty="0">
                <a:latin typeface="Times New Roman" charset="0"/>
                <a:ea typeface="Times New Roman" charset="0"/>
                <a:cs typeface="Times New Roman" charset="0"/>
              </a:rPr>
              <a:t>)))}</a:t>
            </a:r>
          </a:p>
        </p:txBody>
      </p:sp>
    </p:spTree>
    <p:extLst>
      <p:ext uri="{BB962C8B-B14F-4D97-AF65-F5344CB8AC3E}">
        <p14:creationId xmlns:p14="http://schemas.microsoft.com/office/powerpoint/2010/main" val="49598412"/>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55"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1000" fill="hold"/>
                                        <p:tgtEl>
                                          <p:spTgt spid="12"/>
                                        </p:tgtEl>
                                        <p:attrNameLst>
                                          <p:attrName>ppt_w</p:attrName>
                                        </p:attrNameLst>
                                      </p:cBhvr>
                                      <p:tavLst>
                                        <p:tav tm="0">
                                          <p:val>
                                            <p:strVal val="#ppt_w*0.70"/>
                                          </p:val>
                                        </p:tav>
                                        <p:tav tm="100000">
                                          <p:val>
                                            <p:strVal val="#ppt_w"/>
                                          </p:val>
                                        </p:tav>
                                      </p:tavLst>
                                    </p:anim>
                                    <p:anim calcmode="lin" valueType="num">
                                      <p:cBhvr>
                                        <p:cTn id="37" dur="1000" fill="hold"/>
                                        <p:tgtEl>
                                          <p:spTgt spid="12"/>
                                        </p:tgtEl>
                                        <p:attrNameLst>
                                          <p:attrName>ppt_h</p:attrName>
                                        </p:attrNameLst>
                                      </p:cBhvr>
                                      <p:tavLst>
                                        <p:tav tm="0">
                                          <p:val>
                                            <p:strVal val="#ppt_h"/>
                                          </p:val>
                                        </p:tav>
                                        <p:tav tm="100000">
                                          <p:val>
                                            <p:strVal val="#ppt_h"/>
                                          </p:val>
                                        </p:tav>
                                      </p:tavLst>
                                    </p:anim>
                                    <p:animEffect transition="in" filter="fade">
                                      <p:cBhvr>
                                        <p:cTn id="38"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P spid="4" grpId="0"/>
      <p:bldP spid="15" grpId="0" animBg="1"/>
      <p:bldP spid="5" grpId="0"/>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11560" y="2571750"/>
            <a:ext cx="7992888" cy="2160240"/>
          </a:xfrm>
          <a:prstGeom prst="roundRect">
            <a:avLst>
              <a:gd name="adj" fmla="val 14903"/>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4882" name="Rectangle 2"/>
          <p:cNvSpPr>
            <a:spLocks noGrp="1" noChangeArrowheads="1"/>
          </p:cNvSpPr>
          <p:nvPr>
            <p:ph type="body" idx="1"/>
          </p:nvPr>
        </p:nvSpPr>
        <p:spPr>
          <a:xfrm>
            <a:off x="828873" y="3129273"/>
            <a:ext cx="7775575" cy="1386693"/>
          </a:xfrm>
        </p:spPr>
        <p:txBody>
          <a:bodyPr/>
          <a:lstStyle/>
          <a:p>
            <a:pPr>
              <a:lnSpc>
                <a:spcPct val="180000"/>
              </a:lnSpc>
              <a:spcBef>
                <a:spcPct val="0"/>
              </a:spcBef>
              <a:buFont typeface="Wingdings" pitchFamily="2" charset="2"/>
              <a:buChar char="p"/>
            </a:pPr>
            <a:r>
              <a:rPr lang="en-US" altLang="zh-CN" sz="1600" kern="1200" dirty="0">
                <a:latin typeface="微软雅黑" panose="020B0503020204020204" pitchFamily="34" charset="-122"/>
                <a:ea typeface="微软雅黑" panose="020B0503020204020204" pitchFamily="34" charset="-122"/>
              </a:rPr>
              <a:t>{1, -3, 4, 5}</a:t>
            </a:r>
            <a:r>
              <a:rPr lang="zh-CN" altLang="en-US" sz="1600" kern="1200" dirty="0">
                <a:latin typeface="微软雅黑" panose="020B0503020204020204" pitchFamily="34" charset="-122"/>
                <a:ea typeface="微软雅黑" panose="020B0503020204020204" pitchFamily="34" charset="-122"/>
              </a:rPr>
              <a:t>的最大子数列为</a:t>
            </a:r>
            <a:r>
              <a:rPr lang="en-US" altLang="zh-CN" sz="1600" b="1" kern="1200" dirty="0">
                <a:solidFill>
                  <a:srgbClr val="1590FF"/>
                </a:solidFill>
                <a:latin typeface="微软雅黑" panose="020B0503020204020204" pitchFamily="34" charset="-122"/>
                <a:ea typeface="微软雅黑" panose="020B0503020204020204" pitchFamily="34" charset="-122"/>
              </a:rPr>
              <a:t>{4, 5}</a:t>
            </a:r>
            <a:r>
              <a:rPr lang="zh-CN" altLang="en-US" sz="1600" kern="1200" dirty="0">
                <a:latin typeface="微软雅黑" panose="020B0503020204020204" pitchFamily="34" charset="-122"/>
                <a:ea typeface="微软雅黑" panose="020B0503020204020204" pitchFamily="34" charset="-122"/>
              </a:rPr>
              <a:t>，因为</a:t>
            </a:r>
            <a:r>
              <a:rPr lang="en-US" altLang="zh-CN" sz="1600" kern="1200" dirty="0">
                <a:latin typeface="微软雅黑" panose="020B0503020204020204" pitchFamily="34" charset="-122"/>
                <a:ea typeface="微软雅黑" panose="020B0503020204020204" pitchFamily="34" charset="-122"/>
              </a:rPr>
              <a:t>4+5</a:t>
            </a:r>
            <a:r>
              <a:rPr lang="zh-CN" altLang="en-US" sz="1600" kern="1200" dirty="0">
                <a:latin typeface="微软雅黑" panose="020B0503020204020204" pitchFamily="34" charset="-122"/>
                <a:ea typeface="微软雅黑" panose="020B0503020204020204" pitchFamily="34" charset="-122"/>
              </a:rPr>
              <a:t>最大</a:t>
            </a:r>
          </a:p>
          <a:p>
            <a:pPr>
              <a:lnSpc>
                <a:spcPct val="180000"/>
              </a:lnSpc>
              <a:spcBef>
                <a:spcPct val="0"/>
              </a:spcBef>
              <a:buFont typeface="Wingdings" pitchFamily="2" charset="2"/>
              <a:buChar char="p"/>
            </a:pPr>
            <a:r>
              <a:rPr lang="en-US" altLang="zh-CN" sz="1600" kern="1200" dirty="0">
                <a:latin typeface="微软雅黑" panose="020B0503020204020204" pitchFamily="34" charset="-122"/>
                <a:ea typeface="微软雅黑" panose="020B0503020204020204" pitchFamily="34" charset="-122"/>
              </a:rPr>
              <a:t>{3, 4, -5, 8, -4}</a:t>
            </a:r>
            <a:r>
              <a:rPr lang="zh-CN" altLang="en-US" sz="1600" kern="1200" dirty="0">
                <a:latin typeface="微软雅黑" panose="020B0503020204020204" pitchFamily="34" charset="-122"/>
                <a:ea typeface="微软雅黑" panose="020B0503020204020204" pitchFamily="34" charset="-122"/>
              </a:rPr>
              <a:t>的最大子数列为</a:t>
            </a:r>
            <a:r>
              <a:rPr lang="en-US" altLang="zh-CN" sz="1600" b="1" kern="1200" dirty="0">
                <a:solidFill>
                  <a:srgbClr val="1590FF"/>
                </a:solidFill>
                <a:latin typeface="微软雅黑" panose="020B0503020204020204" pitchFamily="34" charset="-122"/>
                <a:ea typeface="微软雅黑" panose="020B0503020204020204" pitchFamily="34" charset="-122"/>
              </a:rPr>
              <a:t>{3, 4, -5, 8}</a:t>
            </a:r>
            <a:r>
              <a:rPr lang="zh-CN" altLang="en-US" sz="1600" kern="1200" dirty="0">
                <a:latin typeface="微软雅黑" panose="020B0503020204020204" pitchFamily="34" charset="-122"/>
                <a:ea typeface="微软雅黑" panose="020B0503020204020204" pitchFamily="34" charset="-122"/>
              </a:rPr>
              <a:t>，因为</a:t>
            </a:r>
            <a:r>
              <a:rPr lang="en-US" altLang="zh-CN" sz="1600" kern="1200" dirty="0">
                <a:latin typeface="微软雅黑" panose="020B0503020204020204" pitchFamily="34" charset="-122"/>
                <a:ea typeface="微软雅黑" panose="020B0503020204020204" pitchFamily="34" charset="-122"/>
              </a:rPr>
              <a:t>3+4-5+8</a:t>
            </a:r>
            <a:r>
              <a:rPr lang="zh-CN" altLang="en-US" sz="1600" kern="1200" dirty="0">
                <a:latin typeface="微软雅黑" panose="020B0503020204020204" pitchFamily="34" charset="-122"/>
                <a:ea typeface="微软雅黑" panose="020B0503020204020204" pitchFamily="34" charset="-122"/>
              </a:rPr>
              <a:t>最大为</a:t>
            </a:r>
            <a:r>
              <a:rPr lang="en-US" altLang="zh-CN" sz="1600" kern="1200" dirty="0">
                <a:latin typeface="微软雅黑" panose="020B0503020204020204" pitchFamily="34" charset="-122"/>
                <a:ea typeface="微软雅黑" panose="020B0503020204020204" pitchFamily="34" charset="-122"/>
              </a:rPr>
              <a:t>10</a:t>
            </a:r>
            <a:endParaRPr lang="zh-CN" altLang="en-US" sz="1600" kern="1200" dirty="0">
              <a:latin typeface="微软雅黑" panose="020B0503020204020204" pitchFamily="34" charset="-122"/>
              <a:ea typeface="微软雅黑" panose="020B0503020204020204" pitchFamily="34" charset="-122"/>
            </a:endParaRPr>
          </a:p>
          <a:p>
            <a:pPr>
              <a:lnSpc>
                <a:spcPct val="180000"/>
              </a:lnSpc>
              <a:spcBef>
                <a:spcPct val="0"/>
              </a:spcBef>
              <a:buFont typeface="Wingdings" pitchFamily="2" charset="2"/>
              <a:buChar char="p"/>
            </a:pPr>
            <a:r>
              <a:rPr lang="en-US" altLang="zh-CN" sz="1600" kern="1200" dirty="0">
                <a:latin typeface="微软雅黑" panose="020B0503020204020204" pitchFamily="34" charset="-122"/>
                <a:ea typeface="微软雅黑" panose="020B0503020204020204" pitchFamily="34" charset="-122"/>
              </a:rPr>
              <a:t>{4, 3, -1, 2}</a:t>
            </a:r>
            <a:r>
              <a:rPr lang="zh-CN" altLang="en-US" sz="1600" kern="1200" dirty="0">
                <a:latin typeface="微软雅黑" panose="020B0503020204020204" pitchFamily="34" charset="-122"/>
                <a:ea typeface="微软雅黑" panose="020B0503020204020204" pitchFamily="34" charset="-122"/>
              </a:rPr>
              <a:t>的最大子数列为</a:t>
            </a:r>
            <a:r>
              <a:rPr lang="en-US" altLang="zh-CN" sz="1600" b="1" kern="1200" dirty="0">
                <a:solidFill>
                  <a:srgbClr val="1590FF"/>
                </a:solidFill>
                <a:latin typeface="微软雅黑" panose="020B0503020204020204" pitchFamily="34" charset="-122"/>
                <a:ea typeface="微软雅黑" panose="020B0503020204020204" pitchFamily="34" charset="-122"/>
              </a:rPr>
              <a:t>{4, 3, -1, 2}</a:t>
            </a:r>
            <a:r>
              <a:rPr lang="zh-CN" altLang="en-US" sz="1600" kern="1200" dirty="0">
                <a:latin typeface="微软雅黑" panose="020B0503020204020204" pitchFamily="34" charset="-122"/>
                <a:ea typeface="微软雅黑" panose="020B0503020204020204" pitchFamily="34" charset="-122"/>
              </a:rPr>
              <a:t>，因为</a:t>
            </a:r>
            <a:r>
              <a:rPr lang="en-US" altLang="zh-CN" sz="1600" kern="1200" dirty="0">
                <a:latin typeface="微软雅黑" panose="020B0503020204020204" pitchFamily="34" charset="-122"/>
                <a:ea typeface="微软雅黑" panose="020B0503020204020204" pitchFamily="34" charset="-122"/>
              </a:rPr>
              <a:t>4+3-1+2</a:t>
            </a:r>
            <a:r>
              <a:rPr lang="zh-CN" altLang="en-US" sz="1600" kern="1200" dirty="0">
                <a:latin typeface="微软雅黑" panose="020B0503020204020204" pitchFamily="34" charset="-122"/>
                <a:ea typeface="微软雅黑" panose="020B0503020204020204" pitchFamily="34" charset="-122"/>
              </a:rPr>
              <a:t>最大为</a:t>
            </a:r>
            <a:r>
              <a:rPr lang="en-US" altLang="zh-CN" sz="1600" kern="1200" dirty="0">
                <a:latin typeface="微软雅黑" panose="020B0503020204020204" pitchFamily="34" charset="-122"/>
                <a:ea typeface="微软雅黑" panose="020B0503020204020204" pitchFamily="34" charset="-122"/>
              </a:rPr>
              <a:t>8</a:t>
            </a:r>
            <a:endParaRPr lang="zh-CN" altLang="en-US" sz="1600" kern="1200" dirty="0">
              <a:latin typeface="微软雅黑" panose="020B0503020204020204" pitchFamily="34" charset="-122"/>
              <a:ea typeface="微软雅黑" panose="020B0503020204020204" pitchFamily="34" charset="-122"/>
            </a:endParaRPr>
          </a:p>
        </p:txBody>
      </p:sp>
      <p:sp>
        <p:nvSpPr>
          <p:cNvPr id="6" name="矩形 5"/>
          <p:cNvSpPr/>
          <p:nvPr/>
        </p:nvSpPr>
        <p:spPr>
          <a:xfrm>
            <a:off x="244920" y="51470"/>
            <a:ext cx="3759362" cy="363176"/>
          </a:xfrm>
          <a:prstGeom prst="rect">
            <a:avLst/>
          </a:prstGeom>
        </p:spPr>
        <p:txBody>
          <a:bodyPr wrap="none">
            <a:spAutoFit/>
          </a:bodyPr>
          <a:lstStyle/>
          <a:p>
            <a:pPr>
              <a:lnSpc>
                <a:spcPct val="80000"/>
              </a:lnSpc>
            </a:pPr>
            <a:r>
              <a:rPr lang="zh-CN" altLang="en-US" sz="2200" b="1" dirty="0">
                <a:solidFill>
                  <a:srgbClr val="FFFFFF"/>
                </a:solidFill>
                <a:latin typeface="微软雅黑" panose="020B0503020204020204" pitchFamily="34" charset="-122"/>
                <a:ea typeface="微软雅黑" panose="020B0503020204020204" pitchFamily="34" charset="-122"/>
              </a:rPr>
              <a:t>算法初体验 </a:t>
            </a:r>
            <a:r>
              <a:rPr lang="en-US" altLang="zh-CN" sz="2200" b="1" dirty="0">
                <a:solidFill>
                  <a:srgbClr val="FFFFFF"/>
                </a:solidFill>
                <a:latin typeface="微软雅黑" panose="020B0503020204020204" pitchFamily="34" charset="-122"/>
                <a:ea typeface="微软雅黑" panose="020B0503020204020204" pitchFamily="34" charset="-122"/>
              </a:rPr>
              <a:t>— </a:t>
            </a:r>
            <a:r>
              <a:rPr lang="zh-CN" altLang="en-US" sz="2200" b="1" dirty="0">
                <a:solidFill>
                  <a:srgbClr val="FFFFFF"/>
                </a:solidFill>
                <a:latin typeface="微软雅黑" panose="020B0503020204020204" pitchFamily="34" charset="-122"/>
                <a:ea typeface="微软雅黑" panose="020B0503020204020204" pitchFamily="34" charset="-122"/>
              </a:rPr>
              <a:t>连续子序列和</a:t>
            </a:r>
          </a:p>
        </p:txBody>
      </p:sp>
      <p:sp>
        <p:nvSpPr>
          <p:cNvPr id="8" name="对角圆角矩形 7"/>
          <p:cNvSpPr/>
          <p:nvPr/>
        </p:nvSpPr>
        <p:spPr>
          <a:xfrm>
            <a:off x="611188" y="627534"/>
            <a:ext cx="1296516" cy="378042"/>
          </a:xfrm>
          <a:prstGeom prst="round2DiagRect">
            <a:avLst>
              <a:gd name="adj1" fmla="val 45986"/>
              <a:gd name="adj2" fmla="val 0"/>
            </a:avLst>
          </a:prstGeom>
          <a:solidFill>
            <a:srgbClr val="F77A2D"/>
          </a:solidFill>
          <a:ln>
            <a:noFill/>
          </a:ln>
          <a:effectLst>
            <a:outerShdw blurRad="50800" dist="50800" dir="8100000" sx="103000" sy="103000" algn="tr"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77A2D"/>
              </a:solidFill>
            </a:endParaRPr>
          </a:p>
        </p:txBody>
      </p:sp>
      <p:sp>
        <p:nvSpPr>
          <p:cNvPr id="9" name="矩形 8"/>
          <p:cNvSpPr/>
          <p:nvPr/>
        </p:nvSpPr>
        <p:spPr>
          <a:xfrm>
            <a:off x="611560" y="505584"/>
            <a:ext cx="1361270" cy="499624"/>
          </a:xfrm>
          <a:prstGeom prst="rect">
            <a:avLst/>
          </a:prstGeom>
        </p:spPr>
        <p:txBody>
          <a:bodyPr wrap="none">
            <a:spAutoFit/>
          </a:bodyPr>
          <a:lstStyle/>
          <a:p>
            <a:pPr>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问题描述</a:t>
            </a:r>
            <a:r>
              <a:rPr lang="en-US" altLang="zh-CN" sz="2000" b="1" dirty="0">
                <a:solidFill>
                  <a:schemeClr val="bg1"/>
                </a:solidFill>
                <a:latin typeface="微软雅黑" panose="020B0503020204020204" pitchFamily="34" charset="-122"/>
                <a:ea typeface="微软雅黑" panose="020B0503020204020204" pitchFamily="34" charset="-122"/>
              </a:rPr>
              <a:t>: </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1972829" y="550408"/>
            <a:ext cx="5535474" cy="486287"/>
          </a:xfrm>
          <a:prstGeom prst="rect">
            <a:avLst/>
          </a:prstGeom>
        </p:spPr>
        <p:txBody>
          <a:bodyPr wrap="square">
            <a:spAutoFit/>
          </a:bodyPr>
          <a:lstStyle/>
          <a:p>
            <a:pPr eaLnBrk="1" hangingPunct="1">
              <a:lnSpc>
                <a:spcPct val="160000"/>
              </a:lnSpc>
            </a:pPr>
            <a:r>
              <a:rPr lang="zh-CN" altLang="en-US" sz="1600" dirty="0">
                <a:latin typeface="微软雅黑" panose="020B0503020204020204" pitchFamily="34" charset="-122"/>
                <a:ea typeface="微软雅黑" panose="020B0503020204020204" pitchFamily="34" charset="-122"/>
              </a:rPr>
              <a:t>给定一个整数数组</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𝐴</a:t>
            </a:r>
            <a:r>
              <a:rPr lang="en-US" altLang="zh-CN" sz="1600" baseline="-25000" dirty="0">
                <a:latin typeface="微软雅黑" panose="020B0503020204020204" pitchFamily="34" charset="-122"/>
                <a:ea typeface="微软雅黑" panose="020B0503020204020204" pitchFamily="34" charset="-122"/>
              </a:rPr>
              <a:t>1</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𝐴</a:t>
            </a:r>
            <a:r>
              <a:rPr lang="en-US" altLang="zh-CN" sz="1600" baseline="-25000" dirty="0">
                <a:latin typeface="微软雅黑" panose="020B0503020204020204" pitchFamily="34" charset="-122"/>
                <a:ea typeface="微软雅黑" panose="020B0503020204020204" pitchFamily="34" charset="-122"/>
              </a:rPr>
              <a:t>2</a:t>
            </a:r>
            <a:r>
              <a:rPr lang="en-US" altLang="zh-CN" sz="1600" dirty="0">
                <a:latin typeface="微软雅黑" panose="020B0503020204020204" pitchFamily="34" charset="-122"/>
                <a:ea typeface="微软雅黑" panose="020B0503020204020204" pitchFamily="34" charset="-122"/>
              </a:rPr>
              <a:t>, … ,</a:t>
            </a:r>
            <a:r>
              <a:rPr lang="zh-CN" altLang="en-US" sz="1600" dirty="0">
                <a:latin typeface="微软雅黑" panose="020B0503020204020204" pitchFamily="34" charset="-122"/>
                <a:ea typeface="微软雅黑" panose="020B0503020204020204" pitchFamily="34" charset="-122"/>
              </a:rPr>
              <a:t>𝐴</a:t>
            </a:r>
            <a:r>
              <a:rPr lang="zh-CN" altLang="en-US" sz="1600" baseline="-25000" dirty="0">
                <a:latin typeface="微软雅黑" panose="020B0503020204020204" pitchFamily="34" charset="-122"/>
                <a:ea typeface="微软雅黑" panose="020B0503020204020204" pitchFamily="34" charset="-122"/>
              </a:rPr>
              <a:t>𝑛</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a:t>
            </a:r>
            <a:r>
              <a:rPr lang="zh-CN" altLang="en-US" sz="1600" b="1" dirty="0">
                <a:solidFill>
                  <a:srgbClr val="0070C0"/>
                </a:solidFill>
                <a:latin typeface="微软雅黑" panose="020B0503020204020204" pitchFamily="34" charset="-122"/>
                <a:ea typeface="微软雅黑" panose="020B0503020204020204" pitchFamily="34" charset="-122"/>
              </a:rPr>
              <a:t>连续子序列和</a:t>
            </a:r>
            <a:r>
              <a:rPr lang="zh-CN" altLang="en-US" sz="1600" dirty="0">
                <a:latin typeface="微软雅黑" panose="020B0503020204020204" pitchFamily="34" charset="-122"/>
                <a:ea typeface="微软雅黑" panose="020B0503020204020204" pitchFamily="34" charset="-122"/>
              </a:rPr>
              <a:t>定义为</a:t>
            </a:r>
            <a:r>
              <a:rPr lang="zh-CN" altLang="en-US" sz="1400" dirty="0">
                <a:latin typeface="微软雅黑" panose="020B0503020204020204" pitchFamily="34" charset="-122"/>
                <a:ea typeface="微软雅黑" panose="020B0503020204020204" pitchFamily="34" charset="-122"/>
              </a:rPr>
              <a:t>：</a:t>
            </a:r>
          </a:p>
        </p:txBody>
      </p:sp>
      <mc:AlternateContent xmlns:mc="http://schemas.openxmlformats.org/markup-compatibility/2006" xmlns:a14="http://schemas.microsoft.com/office/drawing/2010/main">
        <mc:Choice Requires="a14">
          <p:sp>
            <p:nvSpPr>
              <p:cNvPr id="3" name="矩形 2"/>
              <p:cNvSpPr/>
              <p:nvPr/>
            </p:nvSpPr>
            <p:spPr>
              <a:xfrm>
                <a:off x="1979712" y="1059582"/>
                <a:ext cx="4320480" cy="491417"/>
              </a:xfrm>
              <a:prstGeom prst="rect">
                <a:avLst/>
              </a:prstGeom>
              <a:solidFill>
                <a:schemeClr val="accent1">
                  <a:lumMod val="40000"/>
                  <a:lumOff val="60000"/>
                </a:schemeClr>
              </a:solidFill>
              <a:ln>
                <a:noFill/>
              </a:ln>
              <a:extLst/>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sz="1600" dirty="0" smtClean="0">
                          <a:latin typeface="Cambria Math" panose="02040503050406030204" pitchFamily="18" charset="0"/>
                        </a:rPr>
                        <m:t>𝑠𝑢𝑏𝑆𝑢𝑚</m:t>
                      </m:r>
                      <m:d>
                        <m:dPr>
                          <m:ctrlPr>
                            <a:rPr lang="en-US" altLang="zh-CN" sz="1600" i="1" dirty="0">
                              <a:latin typeface="Cambria Math" panose="02040503050406030204" pitchFamily="18" charset="0"/>
                            </a:rPr>
                          </m:ctrlPr>
                        </m:dPr>
                        <m:e>
                          <m:r>
                            <a:rPr lang="en-US" altLang="zh-CN" sz="1600" dirty="0" err="1">
                              <a:latin typeface="Cambria Math" panose="02040503050406030204" pitchFamily="18" charset="0"/>
                            </a:rPr>
                            <m:t>𝑖</m:t>
                          </m:r>
                          <m:r>
                            <a:rPr lang="en-US" altLang="zh-CN" sz="1600" dirty="0">
                              <a:latin typeface="Cambria Math" panose="02040503050406030204" pitchFamily="18" charset="0"/>
                            </a:rPr>
                            <m:t>, </m:t>
                          </m:r>
                          <m:r>
                            <a:rPr lang="en-US" altLang="zh-CN" sz="1600" dirty="0">
                              <a:latin typeface="Cambria Math" panose="02040503050406030204" pitchFamily="18" charset="0"/>
                            </a:rPr>
                            <m:t>𝑗</m:t>
                          </m:r>
                        </m:e>
                      </m:d>
                      <m:r>
                        <a:rPr lang="en-US" altLang="zh-CN" sz="1600" dirty="0">
                          <a:latin typeface="Cambria Math" panose="02040503050406030204" pitchFamily="18" charset="0"/>
                        </a:rPr>
                        <m:t>=</m:t>
                      </m:r>
                      <m:sSub>
                        <m:sSubPr>
                          <m:ctrlPr>
                            <a:rPr lang="en-US" altLang="zh-CN" sz="1600" i="1" dirty="0" smtClean="0">
                              <a:latin typeface="Cambria Math" panose="02040503050406030204" pitchFamily="18" charset="0"/>
                            </a:rPr>
                          </m:ctrlPr>
                        </m:sSubPr>
                        <m:e>
                          <m:r>
                            <a:rPr lang="en-US" altLang="zh-CN" sz="1600" b="0" i="1" dirty="0" smtClean="0">
                              <a:latin typeface="Cambria Math" panose="02040503050406030204" pitchFamily="18" charset="0"/>
                            </a:rPr>
                            <m:t>𝐴</m:t>
                          </m:r>
                        </m:e>
                        <m:sub>
                          <m:r>
                            <a:rPr lang="en-US" altLang="zh-CN" sz="1600" b="0" i="1" dirty="0" smtClean="0">
                              <a:latin typeface="Cambria Math" panose="02040503050406030204" pitchFamily="18" charset="0"/>
                            </a:rPr>
                            <m:t>𝑖</m:t>
                          </m:r>
                        </m:sub>
                      </m:sSub>
                      <m:r>
                        <a:rPr lang="en-US" altLang="zh-CN" sz="1600" dirty="0">
                          <a:latin typeface="Cambria Math" panose="02040503050406030204" pitchFamily="18" charset="0"/>
                        </a:rPr>
                        <m:t> +</m:t>
                      </m:r>
                      <m:sSub>
                        <m:sSubPr>
                          <m:ctrlPr>
                            <a:rPr lang="en-US" altLang="zh-CN" sz="1600" i="1" dirty="0" smtClean="0">
                              <a:latin typeface="Cambria Math" panose="02040503050406030204" pitchFamily="18" charset="0"/>
                            </a:rPr>
                          </m:ctrlPr>
                        </m:sSubPr>
                        <m:e>
                          <m:r>
                            <a:rPr lang="en-US" altLang="zh-CN" sz="1600" b="0" i="1" dirty="0" smtClean="0">
                              <a:latin typeface="Cambria Math" panose="02040503050406030204" pitchFamily="18" charset="0"/>
                            </a:rPr>
                            <m:t>𝐴</m:t>
                          </m:r>
                        </m:e>
                        <m:sub>
                          <m:r>
                            <a:rPr lang="en-US" altLang="zh-CN" sz="1600" b="0" i="1" dirty="0" smtClean="0">
                              <a:latin typeface="Cambria Math" panose="02040503050406030204" pitchFamily="18" charset="0"/>
                            </a:rPr>
                            <m:t>𝑖</m:t>
                          </m:r>
                          <m:r>
                            <a:rPr lang="en-US" altLang="zh-CN" sz="1600" b="0" i="1" dirty="0" smtClean="0">
                              <a:latin typeface="Cambria Math" panose="02040503050406030204" pitchFamily="18" charset="0"/>
                            </a:rPr>
                            <m:t>+1</m:t>
                          </m:r>
                        </m:sub>
                      </m:sSub>
                      <m:r>
                        <a:rPr lang="en-US" altLang="zh-CN" sz="1600" dirty="0">
                          <a:latin typeface="Cambria Math" panose="02040503050406030204" pitchFamily="18" charset="0"/>
                        </a:rPr>
                        <m:t>+</m:t>
                      </m:r>
                      <m:r>
                        <a:rPr lang="en-US" altLang="zh-CN" sz="1600" b="0" i="0" dirty="0" smtClean="0">
                          <a:latin typeface="Cambria Math" panose="02040503050406030204" pitchFamily="18" charset="0"/>
                        </a:rPr>
                        <m:t> </m:t>
                      </m:r>
                      <m:r>
                        <a:rPr lang="en-US" altLang="zh-CN" sz="1600" dirty="0">
                          <a:latin typeface="Cambria Math" panose="02040503050406030204" pitchFamily="18" charset="0"/>
                        </a:rPr>
                        <m:t>…</m:t>
                      </m:r>
                      <m:r>
                        <a:rPr lang="en-US" altLang="zh-CN" sz="1600" b="0" i="0" dirty="0" smtClean="0">
                          <a:latin typeface="Cambria Math" panose="02040503050406030204" pitchFamily="18" charset="0"/>
                        </a:rPr>
                        <m:t> </m:t>
                      </m:r>
                      <m:r>
                        <a:rPr lang="en-US" altLang="zh-CN" sz="1600" dirty="0">
                          <a:latin typeface="Cambria Math" panose="02040503050406030204" pitchFamily="18" charset="0"/>
                        </a:rPr>
                        <m:t>+</m:t>
                      </m:r>
                      <m:sSub>
                        <m:sSubPr>
                          <m:ctrlPr>
                            <a:rPr lang="en-US" altLang="zh-CN" sz="1600" i="1" dirty="0" smtClean="0">
                              <a:latin typeface="Cambria Math" panose="02040503050406030204" pitchFamily="18" charset="0"/>
                            </a:rPr>
                          </m:ctrlPr>
                        </m:sSubPr>
                        <m:e>
                          <m:r>
                            <a:rPr lang="en-US" altLang="zh-CN" sz="1600" b="0" i="1" dirty="0" smtClean="0">
                              <a:latin typeface="Cambria Math" panose="02040503050406030204" pitchFamily="18" charset="0"/>
                            </a:rPr>
                            <m:t>𝐴</m:t>
                          </m:r>
                        </m:e>
                        <m:sub>
                          <m:r>
                            <a:rPr lang="en-US" altLang="zh-CN" sz="1600" b="0" i="1" dirty="0" smtClean="0">
                              <a:latin typeface="Cambria Math" panose="02040503050406030204" pitchFamily="18" charset="0"/>
                            </a:rPr>
                            <m:t>𝑗</m:t>
                          </m:r>
                          <m:r>
                            <a:rPr lang="en-US" altLang="zh-CN" sz="1600" b="0" i="1" dirty="0" smtClean="0">
                              <a:latin typeface="Cambria Math" panose="02040503050406030204" pitchFamily="18" charset="0"/>
                            </a:rPr>
                            <m:t>−1</m:t>
                          </m:r>
                        </m:sub>
                      </m:sSub>
                      <m:r>
                        <a:rPr lang="en-US" altLang="zh-CN" sz="1600" dirty="0">
                          <a:latin typeface="Cambria Math" panose="02040503050406030204" pitchFamily="18" charset="0"/>
                        </a:rPr>
                        <m:t>+</m:t>
                      </m:r>
                      <m:r>
                        <a:rPr lang="en-US" altLang="zh-CN" sz="1600" dirty="0">
                          <a:latin typeface="Cambria Math" panose="02040503050406030204" pitchFamily="18" charset="0"/>
                        </a:rPr>
                        <m:t>𝐴𝑗</m:t>
                      </m:r>
                      <m:r>
                        <a:rPr lang="en-US" altLang="zh-CN" sz="1600" dirty="0">
                          <a:latin typeface="Cambria Math" panose="02040503050406030204" pitchFamily="18" charset="0"/>
                        </a:rPr>
                        <m:t> </m:t>
                      </m:r>
                    </m:oMath>
                  </m:oMathPara>
                </a14:m>
                <a:endParaRPr lang="en-US" altLang="zh-CN" sz="1600" dirty="0">
                  <a:latin typeface="+mn-lt"/>
                </a:endParaRPr>
              </a:p>
            </p:txBody>
          </p:sp>
        </mc:Choice>
        <mc:Fallback xmlns="">
          <p:sp>
            <p:nvSpPr>
              <p:cNvPr id="3" name="矩形 2"/>
              <p:cNvSpPr>
                <a:spLocks noRot="1" noChangeAspect="1" noMove="1" noResize="1" noEditPoints="1" noAdjustHandles="1" noChangeArrowheads="1" noChangeShapeType="1" noTextEdit="1"/>
              </p:cNvSpPr>
              <p:nvPr/>
            </p:nvSpPr>
            <p:spPr>
              <a:xfrm>
                <a:off x="1979712" y="1059582"/>
                <a:ext cx="4320480" cy="491417"/>
              </a:xfrm>
              <a:prstGeom prst="rect">
                <a:avLst/>
              </a:prstGeom>
              <a:blipFill>
                <a:blip r:embed="rId2"/>
                <a:stretch>
                  <a:fillRect/>
                </a:stretch>
              </a:blipFill>
              <a:ln>
                <a:noFill/>
              </a:ln>
              <a:extLst/>
            </p:spPr>
            <p:txBody>
              <a:bodyPr/>
              <a:lstStyle/>
              <a:p>
                <a:r>
                  <a:rPr lang="zh-CN" altLang="en-US">
                    <a:noFill/>
                  </a:rPr>
                  <a:t> </a:t>
                </a:r>
              </a:p>
            </p:txBody>
          </p:sp>
        </mc:Fallback>
      </mc:AlternateContent>
      <p:sp>
        <p:nvSpPr>
          <p:cNvPr id="4" name="矩形 3"/>
          <p:cNvSpPr/>
          <p:nvPr/>
        </p:nvSpPr>
        <p:spPr>
          <a:xfrm>
            <a:off x="665070" y="1635646"/>
            <a:ext cx="8011385" cy="732508"/>
          </a:xfrm>
          <a:prstGeom prst="rect">
            <a:avLst/>
          </a:prstGeom>
        </p:spPr>
        <p:txBody>
          <a:bodyPr wrap="square">
            <a:spAutoFit/>
          </a:bodyPr>
          <a:lstStyle/>
          <a:p>
            <a:pPr>
              <a:lnSpc>
                <a:spcPct val="130000"/>
              </a:lnSpc>
            </a:pPr>
            <a:r>
              <a:rPr lang="zh-CN" altLang="en-US" sz="1600" dirty="0">
                <a:latin typeface="微软雅黑" panose="020B0503020204020204" pitchFamily="34" charset="-122"/>
                <a:ea typeface="微软雅黑" panose="020B0503020204020204" pitchFamily="34" charset="-122"/>
              </a:rPr>
              <a:t>试求解输入数组的</a:t>
            </a:r>
            <a:r>
              <a:rPr lang="zh-CN" altLang="en-US" sz="1600" b="1" dirty="0">
                <a:latin typeface="微软雅黑" panose="020B0503020204020204" pitchFamily="34" charset="-122"/>
                <a:ea typeface="微软雅黑" panose="020B0503020204020204" pitchFamily="34" charset="-122"/>
              </a:rPr>
              <a:t>连续子序列和</a:t>
            </a:r>
            <a:r>
              <a:rPr lang="zh-CN" altLang="en-US" sz="1600" dirty="0">
                <a:latin typeface="微软雅黑" panose="020B0503020204020204" pitchFamily="34" charset="-122"/>
                <a:ea typeface="微软雅黑" panose="020B0503020204020204" pitchFamily="34" charset="-122"/>
              </a:rPr>
              <a:t>的</a:t>
            </a:r>
            <a:r>
              <a:rPr lang="zh-CN" altLang="en-US" sz="1600" b="1" dirty="0">
                <a:latin typeface="微软雅黑" panose="020B0503020204020204" pitchFamily="34" charset="-122"/>
                <a:ea typeface="微软雅黑" panose="020B0503020204020204" pitchFamily="34" charset="-122"/>
              </a:rPr>
              <a:t>最大值</a:t>
            </a:r>
            <a:r>
              <a:rPr lang="zh-CN" altLang="en-US" sz="1600" dirty="0">
                <a:latin typeface="微软雅黑" panose="020B0503020204020204" pitchFamily="34" charset="-122"/>
                <a:ea typeface="微软雅黑" panose="020B0503020204020204" pitchFamily="34" charset="-122"/>
              </a:rPr>
              <a:t>。如果所有的整数都是负数，那么最大连续子数列和为</a:t>
            </a:r>
            <a:r>
              <a:rPr lang="en-US" altLang="zh-CN" sz="1600" dirty="0">
                <a:latin typeface="微软雅黑" panose="020B0503020204020204" pitchFamily="34" charset="-122"/>
                <a:ea typeface="微软雅黑" panose="020B0503020204020204" pitchFamily="34" charset="-122"/>
              </a:rPr>
              <a:t>0</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grpSp>
        <p:nvGrpSpPr>
          <p:cNvPr id="5" name="组 4"/>
          <p:cNvGrpSpPr/>
          <p:nvPr/>
        </p:nvGrpSpPr>
        <p:grpSpPr>
          <a:xfrm>
            <a:off x="827584" y="2593816"/>
            <a:ext cx="1296516" cy="553998"/>
            <a:chOff x="827584" y="2593816"/>
            <a:chExt cx="1296516" cy="553998"/>
          </a:xfrm>
        </p:grpSpPr>
        <p:sp>
          <p:nvSpPr>
            <p:cNvPr id="12" name="对角圆角矩形 11"/>
            <p:cNvSpPr/>
            <p:nvPr/>
          </p:nvSpPr>
          <p:spPr>
            <a:xfrm>
              <a:off x="827584" y="2715766"/>
              <a:ext cx="1296516" cy="378042"/>
            </a:xfrm>
            <a:prstGeom prst="round2DiagRect">
              <a:avLst>
                <a:gd name="adj1" fmla="val 45986"/>
                <a:gd name="adj2" fmla="val 0"/>
              </a:avLst>
            </a:prstGeom>
            <a:solidFill>
              <a:schemeClr val="bg1"/>
            </a:solidFill>
            <a:ln>
              <a:noFill/>
            </a:ln>
            <a:effectLst>
              <a:outerShdw blurRad="50800" dist="50800" dir="8100000" sx="103000" sy="103000" algn="tr"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77A2D"/>
                </a:solidFill>
              </a:endParaRPr>
            </a:p>
          </p:txBody>
        </p:sp>
        <p:sp>
          <p:nvSpPr>
            <p:cNvPr id="13" name="矩形 12"/>
            <p:cNvSpPr/>
            <p:nvPr/>
          </p:nvSpPr>
          <p:spPr>
            <a:xfrm>
              <a:off x="982451" y="2593816"/>
              <a:ext cx="925253" cy="553998"/>
            </a:xfrm>
            <a:prstGeom prst="rect">
              <a:avLst/>
            </a:prstGeom>
          </p:spPr>
          <p:txBody>
            <a:bodyPr wrap="none">
              <a:spAutoFit/>
            </a:bodyPr>
            <a:lstStyle/>
            <a:p>
              <a:pPr>
                <a:lnSpc>
                  <a:spcPct val="150000"/>
                </a:lnSpc>
              </a:pPr>
              <a:r>
                <a:rPr lang="zh-CN" altLang="en-US" sz="2000" b="1" dirty="0">
                  <a:solidFill>
                    <a:srgbClr val="0099CC"/>
                  </a:solidFill>
                  <a:latin typeface="微软雅黑" panose="020B0503020204020204" pitchFamily="34" charset="-122"/>
                  <a:ea typeface="微软雅黑" panose="020B0503020204020204" pitchFamily="34" charset="-122"/>
                </a:rPr>
                <a:t>例  如</a:t>
              </a:r>
              <a:r>
                <a:rPr lang="en-US" altLang="zh-CN" sz="2000" b="1" dirty="0">
                  <a:solidFill>
                    <a:srgbClr val="0099CC"/>
                  </a:solidFill>
                  <a:latin typeface="微软雅黑" panose="020B0503020204020204" pitchFamily="34" charset="-122"/>
                  <a:ea typeface="微软雅黑" panose="020B0503020204020204" pitchFamily="34" charset="-122"/>
                </a:rPr>
                <a:t>:</a:t>
              </a:r>
            </a:p>
          </p:txBody>
        </p:sp>
      </p:grpSp>
    </p:spTree>
    <p:extLst>
      <p:ext uri="{BB962C8B-B14F-4D97-AF65-F5344CB8AC3E}">
        <p14:creationId xmlns:p14="http://schemas.microsoft.com/office/powerpoint/2010/main" val="1086167189"/>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634882">
                                            <p:txEl>
                                              <p:pRg st="0" end="0"/>
                                            </p:txEl>
                                          </p:spTgt>
                                        </p:tgtEl>
                                        <p:attrNameLst>
                                          <p:attrName>style.visibility</p:attrName>
                                        </p:attrNameLst>
                                      </p:cBhvr>
                                      <p:to>
                                        <p:strVal val="visible"/>
                                      </p:to>
                                    </p:set>
                                    <p:animEffect transition="in" filter="fade">
                                      <p:cBhvr>
                                        <p:cTn id="15" dur="1000"/>
                                        <p:tgtEl>
                                          <p:spTgt spid="634882">
                                            <p:txEl>
                                              <p:pRg st="0" end="0"/>
                                            </p:txEl>
                                          </p:spTgt>
                                        </p:tgtEl>
                                      </p:cBhvr>
                                    </p:animEffect>
                                    <p:anim calcmode="lin" valueType="num">
                                      <p:cBhvr>
                                        <p:cTn id="16" dur="1000" fill="hold"/>
                                        <p:tgtEl>
                                          <p:spTgt spid="634882">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63488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634882">
                                            <p:txEl>
                                              <p:pRg st="1" end="1"/>
                                            </p:txEl>
                                          </p:spTgt>
                                        </p:tgtEl>
                                        <p:attrNameLst>
                                          <p:attrName>style.visibility</p:attrName>
                                        </p:attrNameLst>
                                      </p:cBhvr>
                                      <p:to>
                                        <p:strVal val="visible"/>
                                      </p:to>
                                    </p:set>
                                    <p:animEffect transition="in" filter="fade">
                                      <p:cBhvr>
                                        <p:cTn id="22" dur="1000"/>
                                        <p:tgtEl>
                                          <p:spTgt spid="634882">
                                            <p:txEl>
                                              <p:pRg st="1" end="1"/>
                                            </p:txEl>
                                          </p:spTgt>
                                        </p:tgtEl>
                                      </p:cBhvr>
                                    </p:animEffect>
                                    <p:anim calcmode="lin" valueType="num">
                                      <p:cBhvr>
                                        <p:cTn id="23" dur="1000" fill="hold"/>
                                        <p:tgtEl>
                                          <p:spTgt spid="634882">
                                            <p:txEl>
                                              <p:pRg st="1" end="1"/>
                                            </p:txEl>
                                          </p:spTgt>
                                        </p:tgtEl>
                                        <p:attrNameLst>
                                          <p:attrName>ppt_x</p:attrName>
                                        </p:attrNameLst>
                                      </p:cBhvr>
                                      <p:tavLst>
                                        <p:tav tm="0">
                                          <p:val>
                                            <p:strVal val="#ppt_x"/>
                                          </p:val>
                                        </p:tav>
                                        <p:tav tm="100000">
                                          <p:val>
                                            <p:strVal val="#ppt_x"/>
                                          </p:val>
                                        </p:tav>
                                      </p:tavLst>
                                    </p:anim>
                                    <p:anim calcmode="lin" valueType="num">
                                      <p:cBhvr>
                                        <p:cTn id="24" dur="1000" fill="hold"/>
                                        <p:tgtEl>
                                          <p:spTgt spid="63488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634882">
                                            <p:txEl>
                                              <p:pRg st="2" end="2"/>
                                            </p:txEl>
                                          </p:spTgt>
                                        </p:tgtEl>
                                        <p:attrNameLst>
                                          <p:attrName>style.visibility</p:attrName>
                                        </p:attrNameLst>
                                      </p:cBhvr>
                                      <p:to>
                                        <p:strVal val="visible"/>
                                      </p:to>
                                    </p:set>
                                    <p:animEffect transition="in" filter="fade">
                                      <p:cBhvr>
                                        <p:cTn id="29" dur="1000"/>
                                        <p:tgtEl>
                                          <p:spTgt spid="634882">
                                            <p:txEl>
                                              <p:pRg st="2" end="2"/>
                                            </p:txEl>
                                          </p:spTgt>
                                        </p:tgtEl>
                                      </p:cBhvr>
                                    </p:animEffect>
                                    <p:anim calcmode="lin" valueType="num">
                                      <p:cBhvr>
                                        <p:cTn id="30" dur="1000" fill="hold"/>
                                        <p:tgtEl>
                                          <p:spTgt spid="634882">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63488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882"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44920" y="51470"/>
            <a:ext cx="2457724" cy="363176"/>
          </a:xfrm>
          <a:prstGeom prst="rect">
            <a:avLst/>
          </a:prstGeom>
        </p:spPr>
        <p:txBody>
          <a:bodyPr wrap="none">
            <a:spAutoFit/>
          </a:bodyPr>
          <a:lstStyle/>
          <a:p>
            <a:pPr>
              <a:lnSpc>
                <a:spcPct val="80000"/>
              </a:lnSpc>
            </a:pPr>
            <a:r>
              <a:rPr lang="zh-CN" altLang="en-US" sz="2200" b="1" dirty="0">
                <a:solidFill>
                  <a:srgbClr val="FFFFFF"/>
                </a:solidFill>
                <a:latin typeface="微软雅黑" panose="020B0503020204020204" pitchFamily="34" charset="-122"/>
                <a:ea typeface="微软雅黑" panose="020B0503020204020204" pitchFamily="34" charset="-122"/>
              </a:rPr>
              <a:t>算法</a:t>
            </a:r>
            <a:r>
              <a:rPr lang="en-US" altLang="zh-CN" sz="2200" b="1" dirty="0">
                <a:solidFill>
                  <a:srgbClr val="FFFFFF"/>
                </a:solidFill>
                <a:latin typeface="微软雅黑" panose="020B0503020204020204" pitchFamily="34" charset="-122"/>
                <a:ea typeface="微软雅黑" panose="020B0503020204020204" pitchFamily="34" charset="-122"/>
              </a:rPr>
              <a:t>-1</a:t>
            </a:r>
            <a:r>
              <a:rPr lang="zh-CN" altLang="en-US" sz="2200" b="1" dirty="0">
                <a:solidFill>
                  <a:srgbClr val="FFFFFF"/>
                </a:solidFill>
                <a:latin typeface="微软雅黑" panose="020B0503020204020204" pitchFamily="34" charset="-122"/>
                <a:ea typeface="微软雅黑" panose="020B0503020204020204" pitchFamily="34" charset="-122"/>
              </a:rPr>
              <a:t>：三层循环</a:t>
            </a:r>
          </a:p>
        </p:txBody>
      </p:sp>
      <p:sp>
        <p:nvSpPr>
          <p:cNvPr id="10" name="Text Box 4"/>
          <p:cNvSpPr txBox="1">
            <a:spLocks noChangeArrowheads="1"/>
          </p:cNvSpPr>
          <p:nvPr/>
        </p:nvSpPr>
        <p:spPr bwMode="auto">
          <a:xfrm>
            <a:off x="296007" y="905108"/>
            <a:ext cx="5239618" cy="3754874"/>
          </a:xfrm>
          <a:prstGeom prst="rect">
            <a:avLst/>
          </a:prstGeom>
          <a:noFill/>
          <a:ln>
            <a:noFill/>
          </a:ln>
        </p:spPr>
        <p:txBody>
          <a:bodyPr wrap="square">
            <a:spAutoFit/>
          </a:bodyPr>
          <a:lstStyle>
            <a:lvl1pPr marL="469900" indent="-469900" eaLnBrk="0" hangingPunct="0">
              <a:defRPr sz="3000">
                <a:solidFill>
                  <a:schemeClr val="tx1"/>
                </a:solidFill>
                <a:latin typeface="Verdana" pitchFamily="34" charset="0"/>
                <a:ea typeface="宋体" pitchFamily="2" charset="-122"/>
              </a:defRPr>
            </a:lvl1pPr>
            <a:lvl2pPr marL="742950" indent="-285750" eaLnBrk="0" hangingPunct="0">
              <a:defRPr sz="3000">
                <a:solidFill>
                  <a:schemeClr val="tx1"/>
                </a:solidFill>
                <a:latin typeface="Verdana" pitchFamily="34" charset="0"/>
                <a:ea typeface="宋体" pitchFamily="2" charset="-122"/>
              </a:defRPr>
            </a:lvl2pPr>
            <a:lvl3pPr marL="1143000" indent="-228600" eaLnBrk="0" hangingPunct="0">
              <a:defRPr sz="3000">
                <a:solidFill>
                  <a:schemeClr val="tx1"/>
                </a:solidFill>
                <a:latin typeface="Verdana" pitchFamily="34" charset="0"/>
                <a:ea typeface="宋体" pitchFamily="2" charset="-122"/>
              </a:defRPr>
            </a:lvl3pPr>
            <a:lvl4pPr marL="1600200" indent="-228600" eaLnBrk="0" hangingPunct="0">
              <a:defRPr sz="3000">
                <a:solidFill>
                  <a:schemeClr val="tx1"/>
                </a:solidFill>
                <a:latin typeface="Verdana" pitchFamily="34" charset="0"/>
                <a:ea typeface="宋体" pitchFamily="2" charset="-122"/>
              </a:defRPr>
            </a:lvl4pPr>
            <a:lvl5pPr marL="2057400" indent="-228600" eaLnBrk="0" hangingPunct="0">
              <a:defRPr sz="3000">
                <a:solidFill>
                  <a:schemeClr val="tx1"/>
                </a:solidFill>
                <a:latin typeface="Verdana" pitchFamily="34" charset="0"/>
                <a:ea typeface="宋体" pitchFamily="2" charset="-122"/>
              </a:defRPr>
            </a:lvl5pPr>
            <a:lvl6pPr marL="2514600" indent="-228600" eaLnBrk="0" fontAlgn="base" hangingPunct="0">
              <a:spcBef>
                <a:spcPct val="0"/>
              </a:spcBef>
              <a:spcAft>
                <a:spcPct val="0"/>
              </a:spcAft>
              <a:buChar char="•"/>
              <a:defRPr sz="3000">
                <a:solidFill>
                  <a:schemeClr val="tx1"/>
                </a:solidFill>
                <a:latin typeface="Verdana" pitchFamily="34" charset="0"/>
                <a:ea typeface="宋体" pitchFamily="2" charset="-122"/>
              </a:defRPr>
            </a:lvl6pPr>
            <a:lvl7pPr marL="2971800" indent="-228600" eaLnBrk="0" fontAlgn="base" hangingPunct="0">
              <a:spcBef>
                <a:spcPct val="0"/>
              </a:spcBef>
              <a:spcAft>
                <a:spcPct val="0"/>
              </a:spcAft>
              <a:buChar char="•"/>
              <a:defRPr sz="3000">
                <a:solidFill>
                  <a:schemeClr val="tx1"/>
                </a:solidFill>
                <a:latin typeface="Verdana" pitchFamily="34" charset="0"/>
                <a:ea typeface="宋体" pitchFamily="2" charset="-122"/>
              </a:defRPr>
            </a:lvl7pPr>
            <a:lvl8pPr marL="3429000" indent="-228600" eaLnBrk="0" fontAlgn="base" hangingPunct="0">
              <a:spcBef>
                <a:spcPct val="0"/>
              </a:spcBef>
              <a:spcAft>
                <a:spcPct val="0"/>
              </a:spcAft>
              <a:buChar char="•"/>
              <a:defRPr sz="3000">
                <a:solidFill>
                  <a:schemeClr val="tx1"/>
                </a:solidFill>
                <a:latin typeface="Verdana" pitchFamily="34" charset="0"/>
                <a:ea typeface="宋体" pitchFamily="2" charset="-122"/>
              </a:defRPr>
            </a:lvl8pPr>
            <a:lvl9pPr marL="3886200" indent="-228600" eaLnBrk="0" fontAlgn="base" hangingPunct="0">
              <a:spcBef>
                <a:spcPct val="0"/>
              </a:spcBef>
              <a:spcAft>
                <a:spcPct val="0"/>
              </a:spcAft>
              <a:buChar char="•"/>
              <a:defRPr sz="3000">
                <a:solidFill>
                  <a:schemeClr val="tx1"/>
                </a:solidFill>
                <a:latin typeface="Verdana" pitchFamily="34" charset="0"/>
                <a:ea typeface="宋体" pitchFamily="2" charset="-122"/>
              </a:defRPr>
            </a:lvl9pPr>
          </a:lstStyle>
          <a:p>
            <a:pPr eaLnBrk="1" hangingPunct="1">
              <a:buFontTx/>
              <a:buAutoNum type="arabicPeriod"/>
            </a:pPr>
            <a:r>
              <a:rPr lang="en-US" altLang="zh-CN" sz="1400" dirty="0" err="1">
                <a:latin typeface="Times New Roman" pitchFamily="18" charset="0"/>
              </a:rPr>
              <a:t>int</a:t>
            </a:r>
            <a:r>
              <a:rPr lang="en-US" altLang="zh-CN" sz="1400" dirty="0">
                <a:latin typeface="Times New Roman" pitchFamily="18" charset="0"/>
              </a:rPr>
              <a:t> maxSubSum1( </a:t>
            </a:r>
            <a:r>
              <a:rPr lang="en-US" altLang="zh-CN" sz="1400" dirty="0" err="1">
                <a:latin typeface="Times New Roman" pitchFamily="18" charset="0"/>
              </a:rPr>
              <a:t>const</a:t>
            </a:r>
            <a:r>
              <a:rPr lang="en-US" altLang="zh-CN" sz="1400" dirty="0">
                <a:latin typeface="Times New Roman" pitchFamily="18" charset="0"/>
              </a:rPr>
              <a:t> vector&lt;</a:t>
            </a:r>
            <a:r>
              <a:rPr lang="en-US" altLang="zh-CN" sz="1400" dirty="0" err="1">
                <a:latin typeface="Times New Roman" pitchFamily="18" charset="0"/>
              </a:rPr>
              <a:t>int</a:t>
            </a:r>
            <a:r>
              <a:rPr lang="en-US" altLang="zh-CN" sz="1400" dirty="0">
                <a:latin typeface="Times New Roman" pitchFamily="18" charset="0"/>
              </a:rPr>
              <a:t>&gt; &amp;a )</a:t>
            </a:r>
          </a:p>
          <a:p>
            <a:pPr eaLnBrk="1" hangingPunct="1">
              <a:buFontTx/>
              <a:buAutoNum type="arabicPeriod"/>
            </a:pPr>
            <a:r>
              <a:rPr lang="en-US" altLang="zh-CN" sz="1400" dirty="0">
                <a:latin typeface="Times New Roman" pitchFamily="18" charset="0"/>
              </a:rPr>
              <a:t>{</a:t>
            </a:r>
          </a:p>
          <a:p>
            <a:pPr eaLnBrk="1" hangingPunct="1">
              <a:buFontTx/>
              <a:buAutoNum type="arabicPeriod"/>
            </a:pPr>
            <a:r>
              <a:rPr lang="en-US" altLang="zh-CN" sz="1400" dirty="0">
                <a:latin typeface="Times New Roman" pitchFamily="18" charset="0"/>
              </a:rPr>
              <a:t>    </a:t>
            </a:r>
            <a:r>
              <a:rPr lang="en-US" altLang="zh-CN" sz="1400" dirty="0" err="1">
                <a:latin typeface="Times New Roman" pitchFamily="18" charset="0"/>
              </a:rPr>
              <a:t>int</a:t>
            </a:r>
            <a:r>
              <a:rPr lang="en-US" altLang="zh-CN" sz="1400" dirty="0">
                <a:latin typeface="Times New Roman" pitchFamily="18" charset="0"/>
              </a:rPr>
              <a:t> </a:t>
            </a:r>
            <a:r>
              <a:rPr lang="en-US" altLang="zh-CN" sz="1400" dirty="0" err="1">
                <a:latin typeface="Times New Roman" pitchFamily="18" charset="0"/>
              </a:rPr>
              <a:t>maxSum</a:t>
            </a:r>
            <a:r>
              <a:rPr lang="en-US" altLang="zh-CN" sz="1400" dirty="0">
                <a:latin typeface="Times New Roman" pitchFamily="18" charset="0"/>
              </a:rPr>
              <a:t> = 0;</a:t>
            </a:r>
          </a:p>
          <a:p>
            <a:pPr eaLnBrk="1" hangingPunct="1">
              <a:buFontTx/>
              <a:buAutoNum type="arabicPeriod"/>
            </a:pPr>
            <a:r>
              <a:rPr lang="en-US" altLang="zh-CN" sz="1400" dirty="0">
                <a:latin typeface="Times New Roman" pitchFamily="18" charset="0"/>
              </a:rPr>
              <a:t>	</a:t>
            </a:r>
          </a:p>
          <a:p>
            <a:pPr eaLnBrk="1" hangingPunct="1">
              <a:buFontTx/>
              <a:buAutoNum type="arabicPeriod"/>
            </a:pPr>
            <a:r>
              <a:rPr lang="en-US" altLang="zh-CN" sz="1400" dirty="0">
                <a:latin typeface="Times New Roman" pitchFamily="18" charset="0"/>
              </a:rPr>
              <a:t>    </a:t>
            </a:r>
            <a:r>
              <a:rPr lang="en-US" altLang="zh-CN" sz="1400" b="1" dirty="0">
                <a:latin typeface="Times New Roman" pitchFamily="18" charset="0"/>
              </a:rPr>
              <a:t>for( </a:t>
            </a:r>
            <a:r>
              <a:rPr lang="en-US" altLang="zh-CN" sz="1400" b="1" dirty="0" err="1">
                <a:latin typeface="Times New Roman" pitchFamily="18" charset="0"/>
              </a:rPr>
              <a:t>int</a:t>
            </a:r>
            <a:r>
              <a:rPr lang="en-US" altLang="zh-CN" sz="1400" b="1" dirty="0">
                <a:latin typeface="Times New Roman" pitchFamily="18" charset="0"/>
              </a:rPr>
              <a:t> i = 0; i &lt; </a:t>
            </a:r>
            <a:r>
              <a:rPr lang="en-US" altLang="zh-CN" sz="1400" b="1" dirty="0" err="1">
                <a:latin typeface="Times New Roman" pitchFamily="18" charset="0"/>
              </a:rPr>
              <a:t>a.size</a:t>
            </a:r>
            <a:r>
              <a:rPr lang="en-US" altLang="zh-CN" sz="1400" b="1" dirty="0">
                <a:latin typeface="Times New Roman" pitchFamily="18" charset="0"/>
              </a:rPr>
              <a:t>(); i++ )</a:t>
            </a:r>
          </a:p>
          <a:p>
            <a:pPr eaLnBrk="1" hangingPunct="1">
              <a:buFontTx/>
              <a:buAutoNum type="arabicPeriod"/>
            </a:pPr>
            <a:r>
              <a:rPr lang="en-US" altLang="zh-CN" sz="1400" dirty="0">
                <a:latin typeface="Times New Roman" pitchFamily="18" charset="0"/>
              </a:rPr>
              <a:t>        </a:t>
            </a:r>
            <a:r>
              <a:rPr lang="en-US" altLang="zh-CN" sz="1400" b="1" dirty="0">
                <a:latin typeface="Times New Roman" pitchFamily="18" charset="0"/>
              </a:rPr>
              <a:t>for( </a:t>
            </a:r>
            <a:r>
              <a:rPr lang="en-US" altLang="zh-CN" sz="1400" b="1" dirty="0" err="1">
                <a:latin typeface="Times New Roman" pitchFamily="18" charset="0"/>
              </a:rPr>
              <a:t>int</a:t>
            </a:r>
            <a:r>
              <a:rPr lang="en-US" altLang="zh-CN" sz="1400" b="1" dirty="0">
                <a:latin typeface="Times New Roman" pitchFamily="18" charset="0"/>
              </a:rPr>
              <a:t> j = i; j &lt; </a:t>
            </a:r>
            <a:r>
              <a:rPr lang="en-US" altLang="zh-CN" sz="1400" b="1" dirty="0" err="1">
                <a:latin typeface="Times New Roman" pitchFamily="18" charset="0"/>
              </a:rPr>
              <a:t>a.size</a:t>
            </a:r>
            <a:r>
              <a:rPr lang="en-US" altLang="zh-CN" sz="1400" b="1" dirty="0">
                <a:latin typeface="Times New Roman" pitchFamily="18" charset="0"/>
              </a:rPr>
              <a:t>(); j++ )</a:t>
            </a:r>
          </a:p>
          <a:p>
            <a:pPr eaLnBrk="1" hangingPunct="1">
              <a:buFontTx/>
              <a:buAutoNum type="arabicPeriod"/>
            </a:pPr>
            <a:r>
              <a:rPr lang="en-US" altLang="zh-CN" sz="1400" dirty="0">
                <a:latin typeface="Times New Roman" pitchFamily="18" charset="0"/>
              </a:rPr>
              <a:t>        {</a:t>
            </a:r>
          </a:p>
          <a:p>
            <a:pPr eaLnBrk="1" hangingPunct="1">
              <a:buFontTx/>
              <a:buAutoNum type="arabicPeriod"/>
            </a:pPr>
            <a:r>
              <a:rPr lang="en-US" altLang="zh-CN" sz="1400" dirty="0">
                <a:latin typeface="Times New Roman" pitchFamily="18" charset="0"/>
              </a:rPr>
              <a:t>            </a:t>
            </a:r>
            <a:r>
              <a:rPr lang="en-US" altLang="zh-CN" sz="1400" dirty="0" err="1">
                <a:latin typeface="Times New Roman" pitchFamily="18" charset="0"/>
              </a:rPr>
              <a:t>int</a:t>
            </a:r>
            <a:r>
              <a:rPr lang="en-US" altLang="zh-CN" sz="1400" dirty="0">
                <a:latin typeface="Times New Roman" pitchFamily="18" charset="0"/>
              </a:rPr>
              <a:t> </a:t>
            </a:r>
            <a:r>
              <a:rPr lang="en-US" altLang="zh-CN" sz="1400" dirty="0" err="1">
                <a:latin typeface="Times New Roman" pitchFamily="18" charset="0"/>
              </a:rPr>
              <a:t>thisSum</a:t>
            </a:r>
            <a:r>
              <a:rPr lang="en-US" altLang="zh-CN" sz="1400" dirty="0">
                <a:latin typeface="Times New Roman" pitchFamily="18" charset="0"/>
              </a:rPr>
              <a:t> = 0;   </a:t>
            </a:r>
          </a:p>
          <a:p>
            <a:pPr eaLnBrk="1" hangingPunct="1">
              <a:buFontTx/>
              <a:buAutoNum type="arabicPeriod"/>
            </a:pPr>
            <a:r>
              <a:rPr lang="en-US" altLang="zh-CN" sz="1400" dirty="0">
                <a:latin typeface="Times New Roman" pitchFamily="18" charset="0"/>
              </a:rPr>
              <a:t>			</a:t>
            </a:r>
          </a:p>
          <a:p>
            <a:pPr eaLnBrk="1" hangingPunct="1">
              <a:buFontTx/>
              <a:buAutoNum type="arabicPeriod"/>
            </a:pPr>
            <a:r>
              <a:rPr lang="en-US" altLang="zh-CN" sz="1400" dirty="0">
                <a:latin typeface="Times New Roman" pitchFamily="18" charset="0"/>
              </a:rPr>
              <a:t>            </a:t>
            </a:r>
            <a:r>
              <a:rPr lang="en-US" altLang="zh-CN" sz="1400" b="1" dirty="0">
                <a:solidFill>
                  <a:srgbClr val="F77A2D"/>
                </a:solidFill>
                <a:latin typeface="Times New Roman" pitchFamily="18" charset="0"/>
              </a:rPr>
              <a:t>for( </a:t>
            </a:r>
            <a:r>
              <a:rPr lang="en-US" altLang="zh-CN" sz="1400" b="1" dirty="0" err="1">
                <a:solidFill>
                  <a:srgbClr val="F77A2D"/>
                </a:solidFill>
                <a:latin typeface="Times New Roman" pitchFamily="18" charset="0"/>
              </a:rPr>
              <a:t>int</a:t>
            </a:r>
            <a:r>
              <a:rPr lang="en-US" altLang="zh-CN" sz="1400" b="1" dirty="0">
                <a:solidFill>
                  <a:srgbClr val="F77A2D"/>
                </a:solidFill>
                <a:latin typeface="Times New Roman" pitchFamily="18" charset="0"/>
              </a:rPr>
              <a:t> k = </a:t>
            </a:r>
            <a:r>
              <a:rPr lang="en-US" altLang="zh-CN" sz="1400" b="1" dirty="0" err="1">
                <a:solidFill>
                  <a:srgbClr val="F77A2D"/>
                </a:solidFill>
                <a:latin typeface="Times New Roman" pitchFamily="18" charset="0"/>
              </a:rPr>
              <a:t>i</a:t>
            </a:r>
            <a:r>
              <a:rPr lang="en-US" altLang="zh-CN" sz="1400" b="1" dirty="0">
                <a:solidFill>
                  <a:srgbClr val="F77A2D"/>
                </a:solidFill>
                <a:latin typeface="Times New Roman" pitchFamily="18" charset="0"/>
              </a:rPr>
              <a:t>; k &lt;= j; k++ )</a:t>
            </a:r>
          </a:p>
          <a:p>
            <a:pPr eaLnBrk="1" hangingPunct="1">
              <a:buFontTx/>
              <a:buAutoNum type="arabicPeriod"/>
            </a:pPr>
            <a:r>
              <a:rPr lang="en-US" altLang="zh-CN" sz="1400" dirty="0">
                <a:latin typeface="Times New Roman" pitchFamily="18" charset="0"/>
              </a:rPr>
              <a:t>                </a:t>
            </a:r>
            <a:r>
              <a:rPr lang="en-US" altLang="zh-CN" sz="1400" dirty="0" err="1">
                <a:latin typeface="Times New Roman" pitchFamily="18" charset="0"/>
              </a:rPr>
              <a:t>thisSum</a:t>
            </a:r>
            <a:r>
              <a:rPr lang="en-US" altLang="zh-CN" sz="1400" dirty="0">
                <a:latin typeface="Times New Roman" pitchFamily="18" charset="0"/>
              </a:rPr>
              <a:t> += a[k];  </a:t>
            </a:r>
          </a:p>
          <a:p>
            <a:pPr eaLnBrk="1" hangingPunct="1">
              <a:buFontTx/>
              <a:buAutoNum type="arabicPeriod"/>
            </a:pPr>
            <a:r>
              <a:rPr lang="en-US" altLang="zh-CN" sz="1400" dirty="0">
                <a:latin typeface="Times New Roman" pitchFamily="18" charset="0"/>
              </a:rPr>
              <a:t>			</a:t>
            </a:r>
          </a:p>
          <a:p>
            <a:pPr eaLnBrk="1" hangingPunct="1">
              <a:buFontTx/>
              <a:buAutoNum type="arabicPeriod"/>
            </a:pPr>
            <a:r>
              <a:rPr lang="en-US" altLang="zh-CN" sz="1400" dirty="0">
                <a:latin typeface="Times New Roman" pitchFamily="18" charset="0"/>
              </a:rPr>
              <a:t>            if( </a:t>
            </a:r>
            <a:r>
              <a:rPr lang="en-US" altLang="zh-CN" sz="1400" dirty="0" err="1">
                <a:latin typeface="Times New Roman" pitchFamily="18" charset="0"/>
              </a:rPr>
              <a:t>thisSum</a:t>
            </a:r>
            <a:r>
              <a:rPr lang="en-US" altLang="zh-CN" sz="1400" dirty="0">
                <a:latin typeface="Times New Roman" pitchFamily="18" charset="0"/>
              </a:rPr>
              <a:t> &gt; </a:t>
            </a:r>
            <a:r>
              <a:rPr lang="en-US" altLang="zh-CN" sz="1400" dirty="0" err="1">
                <a:latin typeface="Times New Roman" pitchFamily="18" charset="0"/>
              </a:rPr>
              <a:t>maxSum</a:t>
            </a:r>
            <a:r>
              <a:rPr lang="en-US" altLang="zh-CN" sz="1400" dirty="0">
                <a:latin typeface="Times New Roman" pitchFamily="18" charset="0"/>
              </a:rPr>
              <a:t> )</a:t>
            </a:r>
          </a:p>
          <a:p>
            <a:pPr eaLnBrk="1" hangingPunct="1">
              <a:buFontTx/>
              <a:buAutoNum type="arabicPeriod"/>
            </a:pPr>
            <a:r>
              <a:rPr lang="en-US" altLang="zh-CN" sz="1400" dirty="0">
                <a:latin typeface="Times New Roman" pitchFamily="18" charset="0"/>
              </a:rPr>
              <a:t>                </a:t>
            </a:r>
            <a:r>
              <a:rPr lang="en-US" altLang="zh-CN" sz="1400" dirty="0" err="1">
                <a:latin typeface="Times New Roman" pitchFamily="18" charset="0"/>
              </a:rPr>
              <a:t>maxSum</a:t>
            </a:r>
            <a:r>
              <a:rPr lang="en-US" altLang="zh-CN" sz="1400" dirty="0">
                <a:latin typeface="Times New Roman" pitchFamily="18" charset="0"/>
              </a:rPr>
              <a:t> = </a:t>
            </a:r>
            <a:r>
              <a:rPr lang="en-US" altLang="zh-CN" sz="1400" dirty="0" err="1">
                <a:latin typeface="Times New Roman" pitchFamily="18" charset="0"/>
              </a:rPr>
              <a:t>thisSum</a:t>
            </a:r>
            <a:r>
              <a:rPr lang="en-US" altLang="zh-CN" sz="1400" dirty="0">
                <a:latin typeface="Times New Roman" pitchFamily="18" charset="0"/>
              </a:rPr>
              <a:t>;</a:t>
            </a:r>
          </a:p>
          <a:p>
            <a:pPr eaLnBrk="1" hangingPunct="1">
              <a:buFontTx/>
              <a:buAutoNum type="arabicPeriod"/>
            </a:pPr>
            <a:r>
              <a:rPr lang="en-US" altLang="zh-CN" sz="1400" dirty="0">
                <a:latin typeface="Times New Roman" pitchFamily="18" charset="0"/>
              </a:rPr>
              <a:t>        }        </a:t>
            </a:r>
          </a:p>
          <a:p>
            <a:pPr eaLnBrk="1" hangingPunct="1">
              <a:buFontTx/>
              <a:buAutoNum type="arabicPeriod"/>
            </a:pPr>
            <a:r>
              <a:rPr lang="en-US" altLang="zh-CN" sz="1400" dirty="0">
                <a:latin typeface="Times New Roman" pitchFamily="18" charset="0"/>
              </a:rPr>
              <a:t>    return </a:t>
            </a:r>
            <a:r>
              <a:rPr lang="en-US" altLang="zh-CN" sz="1400" dirty="0" err="1">
                <a:latin typeface="Times New Roman" pitchFamily="18" charset="0"/>
              </a:rPr>
              <a:t>maxSum</a:t>
            </a:r>
            <a:r>
              <a:rPr lang="en-US" altLang="zh-CN" sz="1400" dirty="0">
                <a:latin typeface="Times New Roman" pitchFamily="18" charset="0"/>
              </a:rPr>
              <a:t>;</a:t>
            </a:r>
          </a:p>
          <a:p>
            <a:pPr eaLnBrk="1" hangingPunct="1">
              <a:buFontTx/>
              <a:buAutoNum type="arabicPeriod"/>
            </a:pPr>
            <a:r>
              <a:rPr lang="en-US" altLang="zh-CN" sz="1400" dirty="0">
                <a:latin typeface="Times New Roman" pitchFamily="18" charset="0"/>
              </a:rPr>
              <a:t>}</a:t>
            </a:r>
            <a:endParaRPr lang="zh-CN" altLang="en-US" sz="1400" dirty="0">
              <a:latin typeface="Times New Roman" pitchFamily="18" charset="0"/>
            </a:endParaRPr>
          </a:p>
        </p:txBody>
      </p:sp>
      <p:sp>
        <p:nvSpPr>
          <p:cNvPr id="2" name="圆角矩形 1"/>
          <p:cNvSpPr/>
          <p:nvPr/>
        </p:nvSpPr>
        <p:spPr>
          <a:xfrm>
            <a:off x="1331640" y="2782545"/>
            <a:ext cx="3168352" cy="653301"/>
          </a:xfrm>
          <a:prstGeom prst="roundRect">
            <a:avLst/>
          </a:prstGeom>
          <a:noFill/>
          <a:ln>
            <a:solidFill>
              <a:srgbClr val="F77A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矩形 10"/>
              <p:cNvSpPr/>
              <p:nvPr/>
            </p:nvSpPr>
            <p:spPr>
              <a:xfrm>
                <a:off x="3779912" y="3507854"/>
                <a:ext cx="3972306" cy="325089"/>
              </a:xfrm>
              <a:prstGeom prst="rect">
                <a:avLst/>
              </a:prstGeom>
              <a:ln>
                <a:solidFill>
                  <a:schemeClr val="tx2">
                    <a:lumMod val="20000"/>
                    <a:lumOff val="80000"/>
                  </a:schemeClr>
                </a:solidFill>
              </a:ln>
            </p:spPr>
            <p:style>
              <a:lnRef idx="2">
                <a:schemeClr val="accent5"/>
              </a:lnRef>
              <a:fillRef idx="1">
                <a:schemeClr val="lt1"/>
              </a:fillRef>
              <a:effectRef idx="0">
                <a:schemeClr val="accent5"/>
              </a:effectRef>
              <a:fontRef idx="minor">
                <a:schemeClr val="dk1"/>
              </a:fontRef>
            </p:style>
            <p:txBody>
              <a:bodyPr wrap="square">
                <a:spAutoFit/>
              </a:bodyPr>
              <a:lstStyle/>
              <a:p>
                <a:r>
                  <a:rPr lang="en-US" altLang="zh-CN" sz="1400" i="1" dirty="0"/>
                  <a:t>this</a:t>
                </a:r>
                <a14:m>
                  <m:oMath xmlns:m="http://schemas.openxmlformats.org/officeDocument/2006/math">
                    <m:r>
                      <a:rPr lang="en-US" altLang="zh-CN" sz="1400" i="1" dirty="0" smtClean="0">
                        <a:latin typeface="Cambria Math" panose="02040503050406030204" pitchFamily="18" charset="0"/>
                      </a:rPr>
                      <m:t>𝑆𝑢𝑚</m:t>
                    </m:r>
                    <m:d>
                      <m:dPr>
                        <m:ctrlPr>
                          <a:rPr lang="en-US" altLang="zh-CN" sz="1400" i="1" dirty="0">
                            <a:latin typeface="Cambria Math" panose="02040503050406030204" pitchFamily="18" charset="0"/>
                          </a:rPr>
                        </m:ctrlPr>
                      </m:dPr>
                      <m:e>
                        <m:r>
                          <a:rPr lang="en-US" altLang="zh-CN" sz="1400" i="1" dirty="0" err="1">
                            <a:latin typeface="Cambria Math" panose="02040503050406030204" pitchFamily="18" charset="0"/>
                          </a:rPr>
                          <m:t>𝑖</m:t>
                        </m:r>
                        <m:r>
                          <a:rPr lang="en-US" altLang="zh-CN" sz="1400" i="1" dirty="0">
                            <a:latin typeface="Cambria Math" panose="02040503050406030204" pitchFamily="18" charset="0"/>
                          </a:rPr>
                          <m:t>, </m:t>
                        </m:r>
                        <m:r>
                          <a:rPr lang="en-US" altLang="zh-CN" sz="1400" i="1" dirty="0">
                            <a:latin typeface="Cambria Math" panose="02040503050406030204" pitchFamily="18" charset="0"/>
                          </a:rPr>
                          <m:t>𝑗</m:t>
                        </m:r>
                      </m:e>
                    </m:d>
                    <m:r>
                      <a:rPr lang="en-US" altLang="zh-CN" sz="1400" i="1" dirty="0">
                        <a:latin typeface="Cambria Math" panose="02040503050406030204" pitchFamily="18" charset="0"/>
                      </a:rPr>
                      <m:t>=</m:t>
                    </m:r>
                    <m:sSub>
                      <m:sSubPr>
                        <m:ctrlPr>
                          <a:rPr lang="en-US" altLang="zh-CN" sz="1400" i="1" dirty="0" smtClean="0">
                            <a:latin typeface="Cambria Math" panose="02040503050406030204" pitchFamily="18" charset="0"/>
                          </a:rPr>
                        </m:ctrlPr>
                      </m:sSubPr>
                      <m:e>
                        <m:r>
                          <a:rPr lang="en-US" altLang="zh-CN" sz="1400" b="0" i="1" dirty="0" smtClean="0">
                            <a:latin typeface="Cambria Math" panose="02040503050406030204" pitchFamily="18" charset="0"/>
                          </a:rPr>
                          <m:t>𝐴</m:t>
                        </m:r>
                      </m:e>
                      <m:sub>
                        <m:r>
                          <a:rPr lang="en-US" altLang="zh-CN" sz="1400" b="0" i="1" dirty="0" smtClean="0">
                            <a:latin typeface="Cambria Math" panose="02040503050406030204" pitchFamily="18" charset="0"/>
                          </a:rPr>
                          <m:t>𝑖</m:t>
                        </m:r>
                      </m:sub>
                    </m:sSub>
                    <m:r>
                      <a:rPr lang="en-US" altLang="zh-CN" sz="1400" b="0" i="1" dirty="0" smtClean="0">
                        <a:latin typeface="Cambria Math" panose="02040503050406030204" pitchFamily="18" charset="0"/>
                      </a:rPr>
                      <m:t>+</m:t>
                    </m:r>
                    <m:r>
                      <a:rPr lang="en-US" altLang="zh-CN" sz="1400" b="0" i="1" dirty="0" smtClean="0">
                        <a:latin typeface="Cambria Math" panose="02040503050406030204" pitchFamily="18" charset="0"/>
                        <a:ea typeface="Cambria Math" panose="02040503050406030204" pitchFamily="18" charset="0"/>
                      </a:rPr>
                      <m:t>⋯</m:t>
                    </m:r>
                    <m:r>
                      <a:rPr lang="en-US" altLang="zh-CN" sz="1400" i="1" dirty="0">
                        <a:latin typeface="Cambria Math" panose="02040503050406030204" pitchFamily="18" charset="0"/>
                        <a:ea typeface="Cambria Math" panose="02040503050406030204" pitchFamily="18" charset="0"/>
                      </a:rPr>
                      <m:t>+</m:t>
                    </m:r>
                    <m:r>
                      <a:rPr lang="en-US" altLang="zh-CN" sz="1400" i="1" dirty="0">
                        <a:latin typeface="Cambria Math" panose="02040503050406030204" pitchFamily="18" charset="0"/>
                      </a:rPr>
                      <m:t> </m:t>
                    </m:r>
                    <m:sSub>
                      <m:sSubPr>
                        <m:ctrlPr>
                          <a:rPr lang="en-US" altLang="zh-CN" sz="1400" i="1" dirty="0">
                            <a:latin typeface="Cambria Math" panose="02040503050406030204" pitchFamily="18" charset="0"/>
                          </a:rPr>
                        </m:ctrlPr>
                      </m:sSubPr>
                      <m:e>
                        <m:r>
                          <a:rPr lang="en-US" altLang="zh-CN" sz="1400" i="1" dirty="0">
                            <a:latin typeface="Cambria Math" panose="02040503050406030204" pitchFamily="18" charset="0"/>
                          </a:rPr>
                          <m:t>𝐴</m:t>
                        </m:r>
                      </m:e>
                      <m:sub>
                        <m:r>
                          <a:rPr lang="en-US" altLang="zh-CN" sz="1400" i="1" dirty="0">
                            <a:latin typeface="Cambria Math" panose="02040503050406030204" pitchFamily="18" charset="0"/>
                          </a:rPr>
                          <m:t>𝑗</m:t>
                        </m:r>
                        <m:r>
                          <a:rPr lang="en-US" altLang="zh-CN" sz="1400" b="0" i="1" dirty="0" smtClean="0">
                            <a:latin typeface="Cambria Math" panose="02040503050406030204" pitchFamily="18" charset="0"/>
                          </a:rPr>
                          <m:t>−1</m:t>
                        </m:r>
                      </m:sub>
                    </m:sSub>
                    <m:r>
                      <a:rPr lang="en-US" altLang="zh-CN" sz="1400" b="0" i="1" dirty="0" smtClean="0">
                        <a:latin typeface="Cambria Math" panose="02040503050406030204" pitchFamily="18" charset="0"/>
                        <a:ea typeface="Cambria Math" panose="02040503050406030204" pitchFamily="18" charset="0"/>
                      </a:rPr>
                      <m:t>+</m:t>
                    </m:r>
                    <m:r>
                      <a:rPr lang="en-US" altLang="zh-CN" sz="1400" i="1" dirty="0">
                        <a:latin typeface="Cambria Math" panose="02040503050406030204" pitchFamily="18" charset="0"/>
                      </a:rPr>
                      <m:t> </m:t>
                    </m:r>
                    <m:sSub>
                      <m:sSubPr>
                        <m:ctrlPr>
                          <a:rPr lang="en-US" altLang="zh-CN" sz="1400" i="1" dirty="0">
                            <a:latin typeface="Cambria Math" panose="02040503050406030204" pitchFamily="18" charset="0"/>
                          </a:rPr>
                        </m:ctrlPr>
                      </m:sSubPr>
                      <m:e>
                        <m:r>
                          <a:rPr lang="en-US" altLang="zh-CN" sz="1400" i="1" dirty="0">
                            <a:latin typeface="Cambria Math" panose="02040503050406030204" pitchFamily="18" charset="0"/>
                          </a:rPr>
                          <m:t>𝐴</m:t>
                        </m:r>
                      </m:e>
                      <m:sub>
                        <m:r>
                          <a:rPr lang="en-US" altLang="zh-CN" sz="1400" b="0" i="1" dirty="0" smtClean="0">
                            <a:latin typeface="Cambria Math" panose="02040503050406030204" pitchFamily="18" charset="0"/>
                          </a:rPr>
                          <m:t>𝑗</m:t>
                        </m:r>
                      </m:sub>
                    </m:sSub>
                  </m:oMath>
                </a14:m>
                <a:endParaRPr lang="zh-CN" altLang="en-US" sz="1400" dirty="0"/>
              </a:p>
            </p:txBody>
          </p:sp>
        </mc:Choice>
        <mc:Fallback xmlns="">
          <p:sp>
            <p:nvSpPr>
              <p:cNvPr id="11" name="矩形 10"/>
              <p:cNvSpPr>
                <a:spLocks noRot="1" noChangeAspect="1" noMove="1" noResize="1" noEditPoints="1" noAdjustHandles="1" noChangeArrowheads="1" noChangeShapeType="1" noTextEdit="1"/>
              </p:cNvSpPr>
              <p:nvPr/>
            </p:nvSpPr>
            <p:spPr>
              <a:xfrm>
                <a:off x="3779912" y="3507854"/>
                <a:ext cx="3972306" cy="325089"/>
              </a:xfrm>
              <a:prstGeom prst="rect">
                <a:avLst/>
              </a:prstGeom>
              <a:blipFill rotWithShape="0">
                <a:blip r:embed="rId2"/>
                <a:stretch>
                  <a:fillRect l="-152" b="-8621"/>
                </a:stretch>
              </a:blipFill>
              <a:ln>
                <a:solidFill>
                  <a:schemeClr val="tx2">
                    <a:lumMod val="20000"/>
                    <a:lumOff val="80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3779912" y="4046861"/>
                <a:ext cx="3261342" cy="325089"/>
              </a:xfrm>
              <a:prstGeom prst="rect">
                <a:avLst/>
              </a:prstGeom>
              <a:ln>
                <a:solidFill>
                  <a:schemeClr val="tx2">
                    <a:lumMod val="40000"/>
                    <a:lumOff val="60000"/>
                  </a:schemeClr>
                </a:solidFill>
              </a:ln>
            </p:spPr>
            <p:style>
              <a:lnRef idx="2">
                <a:schemeClr val="accent3"/>
              </a:lnRef>
              <a:fillRef idx="1">
                <a:schemeClr val="lt1"/>
              </a:fillRef>
              <a:effectRef idx="0">
                <a:schemeClr val="accent3"/>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altLang="zh-CN" sz="1400" b="0" i="1" dirty="0" smtClean="0">
                          <a:latin typeface="Cambria Math" charset="0"/>
                        </a:rPr>
                        <m:t>𝑡h𝑖𝑠</m:t>
                      </m:r>
                      <m:r>
                        <a:rPr lang="en-US" altLang="zh-CN" sz="1400" i="1" dirty="0" smtClean="0">
                          <a:latin typeface="Cambria Math" panose="02040503050406030204" pitchFamily="18" charset="0"/>
                        </a:rPr>
                        <m:t>𝑆𝑢𝑚</m:t>
                      </m:r>
                      <m:d>
                        <m:dPr>
                          <m:ctrlPr>
                            <a:rPr lang="en-US" altLang="zh-CN" sz="1400" i="1" dirty="0">
                              <a:latin typeface="Cambria Math" panose="02040503050406030204" pitchFamily="18" charset="0"/>
                            </a:rPr>
                          </m:ctrlPr>
                        </m:dPr>
                        <m:e>
                          <m:r>
                            <a:rPr lang="en-US" altLang="zh-CN" sz="1400" i="1" dirty="0" err="1">
                              <a:latin typeface="Cambria Math" panose="02040503050406030204" pitchFamily="18" charset="0"/>
                            </a:rPr>
                            <m:t>𝑖</m:t>
                          </m:r>
                          <m:r>
                            <a:rPr lang="en-US" altLang="zh-CN" sz="1400" i="1" dirty="0">
                              <a:latin typeface="Cambria Math" panose="02040503050406030204" pitchFamily="18" charset="0"/>
                            </a:rPr>
                            <m:t>, </m:t>
                          </m:r>
                          <m:r>
                            <a:rPr lang="en-US" altLang="zh-CN" sz="1400" i="1" dirty="0">
                              <a:latin typeface="Cambria Math" panose="02040503050406030204" pitchFamily="18" charset="0"/>
                            </a:rPr>
                            <m:t>𝑗</m:t>
                          </m:r>
                        </m:e>
                      </m:d>
                      <m:r>
                        <a:rPr lang="en-US" altLang="zh-CN" sz="1400" i="1" dirty="0">
                          <a:latin typeface="Cambria Math" panose="02040503050406030204" pitchFamily="18" charset="0"/>
                        </a:rPr>
                        <m:t>=</m:t>
                      </m:r>
                      <m:r>
                        <a:rPr lang="en-US" altLang="zh-CN" sz="1400" b="0" i="1" dirty="0" smtClean="0">
                          <a:solidFill>
                            <a:srgbClr val="0070C0"/>
                          </a:solidFill>
                          <a:latin typeface="Cambria Math" charset="0"/>
                        </a:rPr>
                        <m:t>𝑡h𝑖𝑠</m:t>
                      </m:r>
                      <m:r>
                        <a:rPr lang="en-US" altLang="zh-CN" sz="1400" i="1" dirty="0" smtClean="0">
                          <a:solidFill>
                            <a:srgbClr val="0070C0"/>
                          </a:solidFill>
                          <a:latin typeface="Cambria Math" panose="02040503050406030204" pitchFamily="18" charset="0"/>
                        </a:rPr>
                        <m:t>𝑆𝑢𝑚</m:t>
                      </m:r>
                      <m:d>
                        <m:dPr>
                          <m:ctrlPr>
                            <a:rPr lang="en-US" altLang="zh-CN" sz="1400" i="1" dirty="0">
                              <a:solidFill>
                                <a:srgbClr val="0070C0"/>
                              </a:solidFill>
                              <a:latin typeface="Cambria Math" panose="02040503050406030204" pitchFamily="18" charset="0"/>
                            </a:rPr>
                          </m:ctrlPr>
                        </m:dPr>
                        <m:e>
                          <m:r>
                            <a:rPr lang="en-US" altLang="zh-CN" sz="1400" i="1" dirty="0" err="1">
                              <a:solidFill>
                                <a:srgbClr val="0070C0"/>
                              </a:solidFill>
                              <a:latin typeface="Cambria Math" panose="02040503050406030204" pitchFamily="18" charset="0"/>
                            </a:rPr>
                            <m:t>𝑖</m:t>
                          </m:r>
                          <m:r>
                            <a:rPr lang="en-US" altLang="zh-CN" sz="1400" i="1" dirty="0">
                              <a:solidFill>
                                <a:srgbClr val="0070C0"/>
                              </a:solidFill>
                              <a:latin typeface="Cambria Math" panose="02040503050406030204" pitchFamily="18" charset="0"/>
                            </a:rPr>
                            <m:t>, </m:t>
                          </m:r>
                          <m:r>
                            <a:rPr lang="en-US" altLang="zh-CN" sz="1400" i="1" dirty="0">
                              <a:solidFill>
                                <a:srgbClr val="0070C0"/>
                              </a:solidFill>
                              <a:latin typeface="Cambria Math" panose="02040503050406030204" pitchFamily="18" charset="0"/>
                            </a:rPr>
                            <m:t>𝑗</m:t>
                          </m:r>
                          <m:r>
                            <a:rPr lang="en-US" altLang="zh-CN" sz="1400" i="1" dirty="0">
                              <a:solidFill>
                                <a:srgbClr val="0070C0"/>
                              </a:solidFill>
                              <a:latin typeface="Cambria Math" panose="02040503050406030204" pitchFamily="18" charset="0"/>
                            </a:rPr>
                            <m:t>−1</m:t>
                          </m:r>
                        </m:e>
                      </m:d>
                      <m:r>
                        <a:rPr lang="en-US" altLang="zh-CN" sz="1400" b="0" i="1" dirty="0" smtClean="0">
                          <a:latin typeface="Cambria Math" panose="02040503050406030204" pitchFamily="18" charset="0"/>
                        </a:rPr>
                        <m:t>+</m:t>
                      </m:r>
                      <m:sSub>
                        <m:sSubPr>
                          <m:ctrlPr>
                            <a:rPr lang="en-US" altLang="zh-CN" sz="1400" i="1" dirty="0">
                              <a:latin typeface="Cambria Math" panose="02040503050406030204" pitchFamily="18" charset="0"/>
                            </a:rPr>
                          </m:ctrlPr>
                        </m:sSubPr>
                        <m:e>
                          <m:r>
                            <a:rPr lang="en-US" altLang="zh-CN" sz="1400" i="1" dirty="0">
                              <a:latin typeface="Cambria Math" panose="02040503050406030204" pitchFamily="18" charset="0"/>
                            </a:rPr>
                            <m:t>𝐴</m:t>
                          </m:r>
                        </m:e>
                        <m:sub>
                          <m:r>
                            <a:rPr lang="en-US" altLang="zh-CN" sz="1400" i="1" dirty="0">
                              <a:latin typeface="Cambria Math" panose="02040503050406030204" pitchFamily="18" charset="0"/>
                            </a:rPr>
                            <m:t>𝑗</m:t>
                          </m:r>
                        </m:sub>
                      </m:sSub>
                    </m:oMath>
                  </m:oMathPara>
                </a14:m>
                <a:endParaRPr lang="zh-CN" altLang="en-US" sz="1400" dirty="0"/>
              </a:p>
            </p:txBody>
          </p:sp>
        </mc:Choice>
        <mc:Fallback xmlns="">
          <p:sp>
            <p:nvSpPr>
              <p:cNvPr id="12" name="矩形 11"/>
              <p:cNvSpPr>
                <a:spLocks noRot="1" noChangeAspect="1" noMove="1" noResize="1" noEditPoints="1" noAdjustHandles="1" noChangeArrowheads="1" noChangeShapeType="1" noTextEdit="1"/>
              </p:cNvSpPr>
              <p:nvPr/>
            </p:nvSpPr>
            <p:spPr>
              <a:xfrm>
                <a:off x="3779912" y="4046861"/>
                <a:ext cx="3261342" cy="325089"/>
              </a:xfrm>
              <a:prstGeom prst="rect">
                <a:avLst/>
              </a:prstGeom>
              <a:blipFill rotWithShape="0">
                <a:blip r:embed="rId3"/>
                <a:stretch>
                  <a:fillRect/>
                </a:stretch>
              </a:blipFill>
              <a:ln>
                <a:solidFill>
                  <a:schemeClr val="tx2">
                    <a:lumMod val="40000"/>
                    <a:lumOff val="60000"/>
                  </a:schemeClr>
                </a:solidFill>
              </a:ln>
            </p:spPr>
            <p:txBody>
              <a:bodyPr/>
              <a:lstStyle/>
              <a:p>
                <a:r>
                  <a:rPr lang="zh-CN" altLang="en-US">
                    <a:noFill/>
                  </a:rPr>
                  <a:t> </a:t>
                </a:r>
              </a:p>
            </p:txBody>
          </p:sp>
        </mc:Fallback>
      </mc:AlternateContent>
      <p:graphicFrame>
        <p:nvGraphicFramePr>
          <p:cNvPr id="4" name="表格 3"/>
          <p:cNvGraphicFramePr>
            <a:graphicFrameLocks noGrp="1"/>
          </p:cNvGraphicFramePr>
          <p:nvPr>
            <p:extLst/>
          </p:nvPr>
        </p:nvGraphicFramePr>
        <p:xfrm>
          <a:off x="4572000" y="1574671"/>
          <a:ext cx="3476190" cy="365760"/>
        </p:xfrm>
        <a:graphic>
          <a:graphicData uri="http://schemas.openxmlformats.org/drawingml/2006/table">
            <a:tbl>
              <a:tblPr firstRow="1" bandRow="1">
                <a:tableStyleId>{5C22544A-7EE6-4342-B048-85BDC9FD1C3A}</a:tableStyleId>
              </a:tblPr>
              <a:tblGrid>
                <a:gridCol w="347619">
                  <a:extLst>
                    <a:ext uri="{9D8B030D-6E8A-4147-A177-3AD203B41FA5}">
                      <a16:colId xmlns:a16="http://schemas.microsoft.com/office/drawing/2014/main" val="881802950"/>
                    </a:ext>
                  </a:extLst>
                </a:gridCol>
                <a:gridCol w="347619">
                  <a:extLst>
                    <a:ext uri="{9D8B030D-6E8A-4147-A177-3AD203B41FA5}">
                      <a16:colId xmlns:a16="http://schemas.microsoft.com/office/drawing/2014/main" val="942374073"/>
                    </a:ext>
                  </a:extLst>
                </a:gridCol>
                <a:gridCol w="347619">
                  <a:extLst>
                    <a:ext uri="{9D8B030D-6E8A-4147-A177-3AD203B41FA5}">
                      <a16:colId xmlns:a16="http://schemas.microsoft.com/office/drawing/2014/main" val="2445558115"/>
                    </a:ext>
                  </a:extLst>
                </a:gridCol>
                <a:gridCol w="347619">
                  <a:extLst>
                    <a:ext uri="{9D8B030D-6E8A-4147-A177-3AD203B41FA5}">
                      <a16:colId xmlns:a16="http://schemas.microsoft.com/office/drawing/2014/main" val="3684806159"/>
                    </a:ext>
                  </a:extLst>
                </a:gridCol>
                <a:gridCol w="347619">
                  <a:extLst>
                    <a:ext uri="{9D8B030D-6E8A-4147-A177-3AD203B41FA5}">
                      <a16:colId xmlns:a16="http://schemas.microsoft.com/office/drawing/2014/main" val="2416774194"/>
                    </a:ext>
                  </a:extLst>
                </a:gridCol>
                <a:gridCol w="347619">
                  <a:extLst>
                    <a:ext uri="{9D8B030D-6E8A-4147-A177-3AD203B41FA5}">
                      <a16:colId xmlns:a16="http://schemas.microsoft.com/office/drawing/2014/main" val="2007971916"/>
                    </a:ext>
                  </a:extLst>
                </a:gridCol>
                <a:gridCol w="347619">
                  <a:extLst>
                    <a:ext uri="{9D8B030D-6E8A-4147-A177-3AD203B41FA5}">
                      <a16:colId xmlns:a16="http://schemas.microsoft.com/office/drawing/2014/main" val="3793717711"/>
                    </a:ext>
                  </a:extLst>
                </a:gridCol>
                <a:gridCol w="347619">
                  <a:extLst>
                    <a:ext uri="{9D8B030D-6E8A-4147-A177-3AD203B41FA5}">
                      <a16:colId xmlns:a16="http://schemas.microsoft.com/office/drawing/2014/main" val="911388870"/>
                    </a:ext>
                  </a:extLst>
                </a:gridCol>
                <a:gridCol w="347619">
                  <a:extLst>
                    <a:ext uri="{9D8B030D-6E8A-4147-A177-3AD203B41FA5}">
                      <a16:colId xmlns:a16="http://schemas.microsoft.com/office/drawing/2014/main" val="1370382058"/>
                    </a:ext>
                  </a:extLst>
                </a:gridCol>
                <a:gridCol w="347619">
                  <a:extLst>
                    <a:ext uri="{9D8B030D-6E8A-4147-A177-3AD203B41FA5}">
                      <a16:colId xmlns:a16="http://schemas.microsoft.com/office/drawing/2014/main" val="994411111"/>
                    </a:ext>
                  </a:extLst>
                </a:gridCol>
              </a:tblGrid>
              <a:tr h="190649">
                <a:tc>
                  <a:txBody>
                    <a:bodyPr/>
                    <a:lstStyle/>
                    <a:p>
                      <a:r>
                        <a:rPr lang="en-US" altLang="zh-CN" dirty="0"/>
                        <a:t>…</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r>
                        <a:rPr lang="en-US" altLang="zh-CN" sz="1200" dirty="0"/>
                        <a:t>A</a:t>
                      </a:r>
                      <a:r>
                        <a:rPr lang="en-US" altLang="zh-CN" sz="1200" baseline="-25000" dirty="0"/>
                        <a:t>i</a:t>
                      </a:r>
                      <a:endParaRPr lang="zh-CN" altLang="en-US" sz="1200" baseline="-25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err="1">
                          <a:ln>
                            <a:noFill/>
                          </a:ln>
                          <a:solidFill>
                            <a:prstClr val="white"/>
                          </a:solidFill>
                          <a:effectLst/>
                          <a:uLnTx/>
                          <a:uFillTx/>
                          <a:latin typeface="+mn-lt"/>
                          <a:ea typeface="+mn-ea"/>
                          <a:cs typeface="+mn-cs"/>
                        </a:rPr>
                        <a:t>A</a:t>
                      </a:r>
                      <a:r>
                        <a:rPr kumimoji="0" lang="en-US" altLang="zh-CN" sz="1200" b="1" i="0" u="none" strike="noStrike" kern="1200" cap="none" spc="0" normalizeH="0" baseline="-25000" noProof="0" dirty="0" err="1">
                          <a:ln>
                            <a:noFill/>
                          </a:ln>
                          <a:solidFill>
                            <a:prstClr val="white"/>
                          </a:solidFill>
                          <a:effectLst/>
                          <a:uLnTx/>
                          <a:uFillTx/>
                          <a:latin typeface="+mn-lt"/>
                          <a:ea typeface="+mn-ea"/>
                          <a:cs typeface="+mn-cs"/>
                        </a:rPr>
                        <a:t>j</a:t>
                      </a:r>
                      <a:endParaRPr kumimoji="0" lang="zh-CN" altLang="en-US" sz="1200" b="1" i="0" u="none" strike="noStrike" kern="1200" cap="none" spc="0" normalizeH="0" baseline="-25000" noProof="0" dirty="0">
                        <a:ln>
                          <a:noFill/>
                        </a:ln>
                        <a:solidFill>
                          <a:prstClr val="white"/>
                        </a:solidFill>
                        <a:effectLst/>
                        <a:uLnTx/>
                        <a:uFillTx/>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r>
                        <a:rPr lang="en-US" altLang="zh-CN" dirty="0"/>
                        <a:t>…</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144515768"/>
                  </a:ext>
                </a:extLst>
              </a:tr>
            </a:tbl>
          </a:graphicData>
        </a:graphic>
      </p:graphicFrame>
      <p:sp>
        <p:nvSpPr>
          <p:cNvPr id="5" name="左大括号 4"/>
          <p:cNvSpPr/>
          <p:nvPr/>
        </p:nvSpPr>
        <p:spPr>
          <a:xfrm rot="5400000" flipH="1">
            <a:off x="6165343" y="879936"/>
            <a:ext cx="223350" cy="2494620"/>
          </a:xfrm>
          <a:prstGeom prst="leftBrac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文本框 6"/>
          <p:cNvSpPr txBox="1"/>
          <p:nvPr/>
        </p:nvSpPr>
        <p:spPr>
          <a:xfrm>
            <a:off x="5912912" y="2222743"/>
            <a:ext cx="739305" cy="276999"/>
          </a:xfrm>
          <a:prstGeom prst="rect">
            <a:avLst/>
          </a:prstGeom>
          <a:noFill/>
        </p:spPr>
        <p:txBody>
          <a:bodyPr wrap="none" rtlCol="0">
            <a:spAutoFit/>
          </a:bodyPr>
          <a:lstStyle/>
          <a:p>
            <a:r>
              <a:rPr lang="en-US" altLang="zh-CN" sz="1200" dirty="0" err="1"/>
              <a:t>thisSum</a:t>
            </a:r>
            <a:endParaRPr lang="zh-CN" altLang="en-US" sz="1200" dirty="0"/>
          </a:p>
        </p:txBody>
      </p:sp>
    </p:spTree>
    <p:extLst>
      <p:ext uri="{BB962C8B-B14F-4D97-AF65-F5344CB8AC3E}">
        <p14:creationId xmlns:p14="http://schemas.microsoft.com/office/powerpoint/2010/main" val="127396707"/>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heel(1)">
                                      <p:cBhvr>
                                        <p:cTn id="14" dur="10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animBg="1"/>
      <p:bldP spid="11"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44920" y="51470"/>
            <a:ext cx="2459328" cy="363176"/>
          </a:xfrm>
          <a:prstGeom prst="rect">
            <a:avLst/>
          </a:prstGeom>
        </p:spPr>
        <p:txBody>
          <a:bodyPr wrap="none">
            <a:spAutoFit/>
          </a:bodyPr>
          <a:lstStyle/>
          <a:p>
            <a:pPr>
              <a:lnSpc>
                <a:spcPct val="80000"/>
              </a:lnSpc>
            </a:pPr>
            <a:r>
              <a:rPr lang="zh-CN" altLang="en-US" sz="2200" b="1" dirty="0">
                <a:solidFill>
                  <a:srgbClr val="FFFFFF"/>
                </a:solidFill>
                <a:latin typeface="微软雅黑" panose="020B0503020204020204" pitchFamily="34" charset="-122"/>
                <a:ea typeface="微软雅黑" panose="020B0503020204020204" pitchFamily="34" charset="-122"/>
              </a:rPr>
              <a:t>算法</a:t>
            </a:r>
            <a:r>
              <a:rPr lang="en-US" altLang="zh-CN" sz="2200" b="1" dirty="0">
                <a:solidFill>
                  <a:srgbClr val="FFFFFF"/>
                </a:solidFill>
                <a:latin typeface="微软雅黑" panose="020B0503020204020204" pitchFamily="34" charset="-122"/>
                <a:ea typeface="微软雅黑" panose="020B0503020204020204" pitchFamily="34" charset="-122"/>
              </a:rPr>
              <a:t>-2</a:t>
            </a:r>
            <a:r>
              <a:rPr lang="zh-CN" altLang="en-US" sz="2200" b="1" dirty="0">
                <a:solidFill>
                  <a:srgbClr val="FFFFFF"/>
                </a:solidFill>
                <a:latin typeface="微软雅黑" panose="020B0503020204020204" pitchFamily="34" charset="-122"/>
                <a:ea typeface="微软雅黑" panose="020B0503020204020204" pitchFamily="34" charset="-122"/>
              </a:rPr>
              <a:t>：二层循环</a:t>
            </a:r>
          </a:p>
        </p:txBody>
      </p:sp>
      <p:sp>
        <p:nvSpPr>
          <p:cNvPr id="10" name="Text Box 3"/>
          <p:cNvSpPr txBox="1">
            <a:spLocks noChangeArrowheads="1"/>
          </p:cNvSpPr>
          <p:nvPr/>
        </p:nvSpPr>
        <p:spPr bwMode="auto">
          <a:xfrm>
            <a:off x="267469" y="761672"/>
            <a:ext cx="5240635" cy="3970318"/>
          </a:xfrm>
          <a:prstGeom prst="rect">
            <a:avLst/>
          </a:prstGeom>
          <a:noFill/>
          <a:ln>
            <a:noFill/>
          </a:ln>
        </p:spPr>
        <p:txBody>
          <a:bodyPr wrap="square">
            <a:spAutoFit/>
          </a:bodyPr>
          <a:lstStyle>
            <a:lvl1pPr marL="469900" indent="-469900" eaLnBrk="0" hangingPunct="0">
              <a:defRPr sz="3000">
                <a:solidFill>
                  <a:schemeClr val="tx1"/>
                </a:solidFill>
                <a:latin typeface="Verdana" pitchFamily="34" charset="0"/>
                <a:ea typeface="宋体" pitchFamily="2" charset="-122"/>
              </a:defRPr>
            </a:lvl1pPr>
            <a:lvl2pPr marL="742950" indent="-285750" eaLnBrk="0" hangingPunct="0">
              <a:defRPr sz="3000">
                <a:solidFill>
                  <a:schemeClr val="tx1"/>
                </a:solidFill>
                <a:latin typeface="Verdana" pitchFamily="34" charset="0"/>
                <a:ea typeface="宋体" pitchFamily="2" charset="-122"/>
              </a:defRPr>
            </a:lvl2pPr>
            <a:lvl3pPr marL="1143000" indent="-228600" eaLnBrk="0" hangingPunct="0">
              <a:defRPr sz="3000">
                <a:solidFill>
                  <a:schemeClr val="tx1"/>
                </a:solidFill>
                <a:latin typeface="Verdana" pitchFamily="34" charset="0"/>
                <a:ea typeface="宋体" pitchFamily="2" charset="-122"/>
              </a:defRPr>
            </a:lvl3pPr>
            <a:lvl4pPr marL="1600200" indent="-228600" eaLnBrk="0" hangingPunct="0">
              <a:defRPr sz="3000">
                <a:solidFill>
                  <a:schemeClr val="tx1"/>
                </a:solidFill>
                <a:latin typeface="Verdana" pitchFamily="34" charset="0"/>
                <a:ea typeface="宋体" pitchFamily="2" charset="-122"/>
              </a:defRPr>
            </a:lvl4pPr>
            <a:lvl5pPr marL="2057400" indent="-228600" eaLnBrk="0" hangingPunct="0">
              <a:defRPr sz="3000">
                <a:solidFill>
                  <a:schemeClr val="tx1"/>
                </a:solidFill>
                <a:latin typeface="Verdana" pitchFamily="34" charset="0"/>
                <a:ea typeface="宋体" pitchFamily="2" charset="-122"/>
              </a:defRPr>
            </a:lvl5pPr>
            <a:lvl6pPr marL="2514600" indent="-228600" eaLnBrk="0" fontAlgn="base" hangingPunct="0">
              <a:spcBef>
                <a:spcPct val="0"/>
              </a:spcBef>
              <a:spcAft>
                <a:spcPct val="0"/>
              </a:spcAft>
              <a:buChar char="•"/>
              <a:defRPr sz="3000">
                <a:solidFill>
                  <a:schemeClr val="tx1"/>
                </a:solidFill>
                <a:latin typeface="Verdana" pitchFamily="34" charset="0"/>
                <a:ea typeface="宋体" pitchFamily="2" charset="-122"/>
              </a:defRPr>
            </a:lvl6pPr>
            <a:lvl7pPr marL="2971800" indent="-228600" eaLnBrk="0" fontAlgn="base" hangingPunct="0">
              <a:spcBef>
                <a:spcPct val="0"/>
              </a:spcBef>
              <a:spcAft>
                <a:spcPct val="0"/>
              </a:spcAft>
              <a:buChar char="•"/>
              <a:defRPr sz="3000">
                <a:solidFill>
                  <a:schemeClr val="tx1"/>
                </a:solidFill>
                <a:latin typeface="Verdana" pitchFamily="34" charset="0"/>
                <a:ea typeface="宋体" pitchFamily="2" charset="-122"/>
              </a:defRPr>
            </a:lvl7pPr>
            <a:lvl8pPr marL="3429000" indent="-228600" eaLnBrk="0" fontAlgn="base" hangingPunct="0">
              <a:spcBef>
                <a:spcPct val="0"/>
              </a:spcBef>
              <a:spcAft>
                <a:spcPct val="0"/>
              </a:spcAft>
              <a:buChar char="•"/>
              <a:defRPr sz="3000">
                <a:solidFill>
                  <a:schemeClr val="tx1"/>
                </a:solidFill>
                <a:latin typeface="Verdana" pitchFamily="34" charset="0"/>
                <a:ea typeface="宋体" pitchFamily="2" charset="-122"/>
              </a:defRPr>
            </a:lvl8pPr>
            <a:lvl9pPr marL="3886200" indent="-228600" eaLnBrk="0" fontAlgn="base" hangingPunct="0">
              <a:spcBef>
                <a:spcPct val="0"/>
              </a:spcBef>
              <a:spcAft>
                <a:spcPct val="0"/>
              </a:spcAft>
              <a:buChar char="•"/>
              <a:defRPr sz="3000">
                <a:solidFill>
                  <a:schemeClr val="tx1"/>
                </a:solidFill>
                <a:latin typeface="Verdana" pitchFamily="34" charset="0"/>
                <a:ea typeface="宋体" pitchFamily="2" charset="-122"/>
              </a:defRPr>
            </a:lvl9pPr>
          </a:lstStyle>
          <a:p>
            <a:pPr eaLnBrk="1" hangingPunct="1">
              <a:buFontTx/>
              <a:buAutoNum type="arabicPeriod"/>
            </a:pPr>
            <a:r>
              <a:rPr lang="en-US" altLang="en-US" sz="1400" dirty="0" err="1">
                <a:latin typeface="Times New Roman" pitchFamily="18" charset="0"/>
              </a:rPr>
              <a:t>int</a:t>
            </a:r>
            <a:r>
              <a:rPr lang="en-US" altLang="en-US" sz="1400" dirty="0">
                <a:latin typeface="Times New Roman" pitchFamily="18" charset="0"/>
              </a:rPr>
              <a:t> maxSubSum2( </a:t>
            </a:r>
            <a:r>
              <a:rPr lang="en-US" altLang="en-US" sz="1400" dirty="0" err="1">
                <a:latin typeface="Times New Roman" pitchFamily="18" charset="0"/>
              </a:rPr>
              <a:t>const</a:t>
            </a:r>
            <a:r>
              <a:rPr lang="en-US" altLang="en-US" sz="1400" dirty="0">
                <a:latin typeface="Times New Roman" pitchFamily="18" charset="0"/>
              </a:rPr>
              <a:t> vector&lt;</a:t>
            </a:r>
            <a:r>
              <a:rPr lang="en-US" altLang="en-US" sz="1400" dirty="0" err="1">
                <a:latin typeface="Times New Roman" pitchFamily="18" charset="0"/>
              </a:rPr>
              <a:t>int</a:t>
            </a:r>
            <a:r>
              <a:rPr lang="en-US" altLang="en-US" sz="1400" dirty="0">
                <a:latin typeface="Times New Roman" pitchFamily="18" charset="0"/>
              </a:rPr>
              <a:t>&gt; &amp;a )</a:t>
            </a:r>
          </a:p>
          <a:p>
            <a:pPr eaLnBrk="1" hangingPunct="1">
              <a:buFontTx/>
              <a:buAutoNum type="arabicPeriod"/>
            </a:pPr>
            <a:r>
              <a:rPr lang="en-US" altLang="en-US" sz="1400" dirty="0">
                <a:latin typeface="Times New Roman" pitchFamily="18" charset="0"/>
              </a:rPr>
              <a:t>{</a:t>
            </a:r>
          </a:p>
          <a:p>
            <a:pPr eaLnBrk="1" hangingPunct="1">
              <a:buFontTx/>
              <a:buAutoNum type="arabicPeriod"/>
            </a:pPr>
            <a:r>
              <a:rPr lang="en-US" altLang="en-US" sz="1400" dirty="0">
                <a:latin typeface="Times New Roman" pitchFamily="18" charset="0"/>
              </a:rPr>
              <a:t>    </a:t>
            </a:r>
            <a:r>
              <a:rPr lang="en-US" altLang="en-US" sz="1400" dirty="0" err="1">
                <a:latin typeface="Times New Roman" pitchFamily="18" charset="0"/>
              </a:rPr>
              <a:t>int</a:t>
            </a:r>
            <a:r>
              <a:rPr lang="en-US" altLang="en-US" sz="1400" dirty="0">
                <a:latin typeface="Times New Roman" pitchFamily="18" charset="0"/>
              </a:rPr>
              <a:t> </a:t>
            </a:r>
            <a:r>
              <a:rPr lang="en-US" altLang="en-US" sz="1400" dirty="0" err="1">
                <a:latin typeface="Times New Roman" pitchFamily="18" charset="0"/>
              </a:rPr>
              <a:t>maxSum</a:t>
            </a:r>
            <a:r>
              <a:rPr lang="en-US" altLang="en-US" sz="1400" dirty="0">
                <a:latin typeface="Times New Roman" pitchFamily="18" charset="0"/>
              </a:rPr>
              <a:t> = 0;</a:t>
            </a:r>
          </a:p>
          <a:p>
            <a:pPr eaLnBrk="1" hangingPunct="1">
              <a:buFontTx/>
              <a:buAutoNum type="arabicPeriod"/>
            </a:pPr>
            <a:r>
              <a:rPr lang="en-US" altLang="en-US" sz="1400" dirty="0">
                <a:latin typeface="Times New Roman" pitchFamily="18" charset="0"/>
              </a:rPr>
              <a:t>	</a:t>
            </a:r>
          </a:p>
          <a:p>
            <a:pPr eaLnBrk="1" hangingPunct="1">
              <a:buFontTx/>
              <a:buAutoNum type="arabicPeriod"/>
            </a:pPr>
            <a:r>
              <a:rPr lang="en-US" altLang="en-US" sz="1400" dirty="0">
                <a:latin typeface="Times New Roman" pitchFamily="18" charset="0"/>
              </a:rPr>
              <a:t>    </a:t>
            </a:r>
            <a:r>
              <a:rPr lang="en-US" altLang="en-US" sz="1400" b="1" dirty="0">
                <a:latin typeface="Times New Roman" pitchFamily="18" charset="0"/>
              </a:rPr>
              <a:t>for(</a:t>
            </a:r>
            <a:r>
              <a:rPr lang="en-US" altLang="en-US" sz="1400" b="1" dirty="0" err="1">
                <a:latin typeface="Times New Roman" pitchFamily="18" charset="0"/>
              </a:rPr>
              <a:t>int</a:t>
            </a:r>
            <a:r>
              <a:rPr lang="en-US" altLang="en-US" sz="1400" b="1" dirty="0">
                <a:latin typeface="Times New Roman" pitchFamily="18" charset="0"/>
              </a:rPr>
              <a:t> i = 0; i&lt;</a:t>
            </a:r>
            <a:r>
              <a:rPr lang="en-US" altLang="en-US" sz="1400" b="1" dirty="0" err="1">
                <a:latin typeface="Times New Roman" pitchFamily="18" charset="0"/>
              </a:rPr>
              <a:t>a.size</a:t>
            </a:r>
            <a:r>
              <a:rPr lang="en-US" altLang="en-US" sz="1400" b="1" dirty="0">
                <a:latin typeface="Times New Roman" pitchFamily="18" charset="0"/>
              </a:rPr>
              <a:t>(); i++)</a:t>
            </a:r>
          </a:p>
          <a:p>
            <a:pPr eaLnBrk="1" hangingPunct="1">
              <a:buFontTx/>
              <a:buAutoNum type="arabicPeriod"/>
            </a:pPr>
            <a:r>
              <a:rPr lang="en-US" altLang="en-US" sz="1400" dirty="0">
                <a:latin typeface="Times New Roman" pitchFamily="18" charset="0"/>
              </a:rPr>
              <a:t>    {</a:t>
            </a:r>
          </a:p>
          <a:p>
            <a:pPr eaLnBrk="1" hangingPunct="1">
              <a:buFontTx/>
              <a:buAutoNum type="arabicPeriod"/>
            </a:pPr>
            <a:r>
              <a:rPr lang="en-US" altLang="en-US" sz="1400" dirty="0">
                <a:latin typeface="Times New Roman" pitchFamily="18" charset="0"/>
              </a:rPr>
              <a:t>        </a:t>
            </a:r>
            <a:r>
              <a:rPr lang="en-US" altLang="en-US" sz="1400" b="1" dirty="0" err="1">
                <a:solidFill>
                  <a:srgbClr val="1F7BE1"/>
                </a:solidFill>
                <a:latin typeface="Times New Roman" pitchFamily="18" charset="0"/>
              </a:rPr>
              <a:t>int</a:t>
            </a:r>
            <a:r>
              <a:rPr lang="en-US" altLang="en-US" sz="1400" b="1" dirty="0">
                <a:solidFill>
                  <a:srgbClr val="1F7BE1"/>
                </a:solidFill>
                <a:latin typeface="Times New Roman" pitchFamily="18" charset="0"/>
              </a:rPr>
              <a:t> </a:t>
            </a:r>
            <a:r>
              <a:rPr lang="en-US" altLang="zh-CN" sz="1400" b="1" dirty="0" err="1">
                <a:solidFill>
                  <a:srgbClr val="1F7BE1"/>
                </a:solidFill>
                <a:latin typeface="Times New Roman" pitchFamily="18" charset="0"/>
              </a:rPr>
              <a:t>sub</a:t>
            </a:r>
            <a:r>
              <a:rPr lang="en-US" altLang="en-US" sz="1400" b="1" dirty="0" err="1">
                <a:solidFill>
                  <a:srgbClr val="1F7BE1"/>
                </a:solidFill>
                <a:latin typeface="Times New Roman" pitchFamily="18" charset="0"/>
              </a:rPr>
              <a:t>Sum</a:t>
            </a:r>
            <a:r>
              <a:rPr lang="en-US" altLang="en-US" sz="1400" b="1" dirty="0">
                <a:solidFill>
                  <a:srgbClr val="1F7BE1"/>
                </a:solidFill>
                <a:latin typeface="Times New Roman" pitchFamily="18" charset="0"/>
              </a:rPr>
              <a:t> = 0;</a:t>
            </a:r>
          </a:p>
          <a:p>
            <a:pPr eaLnBrk="1" hangingPunct="1">
              <a:buFontTx/>
              <a:buAutoNum type="arabicPeriod"/>
            </a:pPr>
            <a:r>
              <a:rPr lang="en-US" altLang="en-US" sz="1400" dirty="0">
                <a:latin typeface="Times New Roman" pitchFamily="18" charset="0"/>
              </a:rPr>
              <a:t>        </a:t>
            </a:r>
            <a:r>
              <a:rPr lang="en-US" altLang="en-US" sz="1400" b="1" dirty="0">
                <a:solidFill>
                  <a:srgbClr val="F77A2D"/>
                </a:solidFill>
                <a:latin typeface="Times New Roman" pitchFamily="18" charset="0"/>
              </a:rPr>
              <a:t>for( </a:t>
            </a:r>
            <a:r>
              <a:rPr lang="en-US" altLang="en-US" sz="1400" b="1" dirty="0" err="1">
                <a:solidFill>
                  <a:srgbClr val="F77A2D"/>
                </a:solidFill>
                <a:latin typeface="Times New Roman" pitchFamily="18" charset="0"/>
              </a:rPr>
              <a:t>int</a:t>
            </a:r>
            <a:r>
              <a:rPr lang="en-US" altLang="en-US" sz="1400" b="1" dirty="0">
                <a:solidFill>
                  <a:srgbClr val="F77A2D"/>
                </a:solidFill>
                <a:latin typeface="Times New Roman" pitchFamily="18" charset="0"/>
              </a:rPr>
              <a:t> j = i; j&lt;</a:t>
            </a:r>
            <a:r>
              <a:rPr lang="en-US" altLang="en-US" sz="1400" b="1" dirty="0" err="1">
                <a:solidFill>
                  <a:srgbClr val="F77A2D"/>
                </a:solidFill>
                <a:latin typeface="Times New Roman" pitchFamily="18" charset="0"/>
              </a:rPr>
              <a:t>a.size</a:t>
            </a:r>
            <a:r>
              <a:rPr lang="en-US" altLang="en-US" sz="1400" b="1" dirty="0">
                <a:solidFill>
                  <a:srgbClr val="F77A2D"/>
                </a:solidFill>
                <a:latin typeface="Times New Roman" pitchFamily="18" charset="0"/>
              </a:rPr>
              <a:t>(); j++)</a:t>
            </a:r>
          </a:p>
          <a:p>
            <a:pPr eaLnBrk="1" hangingPunct="1">
              <a:buFontTx/>
              <a:buAutoNum type="arabicPeriod"/>
            </a:pPr>
            <a:r>
              <a:rPr lang="en-US" altLang="en-US" sz="1400" dirty="0">
                <a:latin typeface="Times New Roman" pitchFamily="18" charset="0"/>
              </a:rPr>
              <a:t>        {</a:t>
            </a:r>
          </a:p>
          <a:p>
            <a:pPr eaLnBrk="1" hangingPunct="1">
              <a:buFontTx/>
              <a:buAutoNum type="arabicPeriod"/>
            </a:pPr>
            <a:r>
              <a:rPr lang="en-US" altLang="en-US" sz="1400" dirty="0">
                <a:latin typeface="Times New Roman" pitchFamily="18" charset="0"/>
              </a:rPr>
              <a:t>            </a:t>
            </a:r>
            <a:r>
              <a:rPr lang="en-US" altLang="en-US" sz="1400" b="1" dirty="0" err="1">
                <a:solidFill>
                  <a:srgbClr val="1F7BE1"/>
                </a:solidFill>
                <a:latin typeface="Times New Roman" pitchFamily="18" charset="0"/>
              </a:rPr>
              <a:t>subSum</a:t>
            </a:r>
            <a:r>
              <a:rPr lang="en-US" altLang="en-US" sz="1400" b="1" dirty="0">
                <a:solidFill>
                  <a:srgbClr val="1F7BE1"/>
                </a:solidFill>
                <a:latin typeface="Times New Roman" pitchFamily="18" charset="0"/>
              </a:rPr>
              <a:t> += a[j];</a:t>
            </a:r>
          </a:p>
          <a:p>
            <a:pPr eaLnBrk="1" hangingPunct="1">
              <a:buFontTx/>
              <a:buAutoNum type="arabicPeriod"/>
            </a:pPr>
            <a:r>
              <a:rPr lang="en-US" altLang="en-US" sz="1400" dirty="0">
                <a:latin typeface="Times New Roman" pitchFamily="18" charset="0"/>
              </a:rPr>
              <a:t>            </a:t>
            </a:r>
          </a:p>
          <a:p>
            <a:pPr eaLnBrk="1" hangingPunct="1">
              <a:buFontTx/>
              <a:buAutoNum type="arabicPeriod"/>
            </a:pPr>
            <a:r>
              <a:rPr lang="en-US" altLang="en-US" sz="1400" dirty="0">
                <a:latin typeface="Times New Roman" pitchFamily="18" charset="0"/>
              </a:rPr>
              <a:t>            if( </a:t>
            </a:r>
            <a:r>
              <a:rPr lang="en-US" altLang="en-US" sz="1400" dirty="0" err="1">
                <a:latin typeface="Times New Roman" pitchFamily="18" charset="0"/>
              </a:rPr>
              <a:t>subSum</a:t>
            </a:r>
            <a:r>
              <a:rPr lang="en-US" altLang="en-US" sz="1400" dirty="0">
                <a:latin typeface="Times New Roman" pitchFamily="18" charset="0"/>
              </a:rPr>
              <a:t> &gt; </a:t>
            </a:r>
            <a:r>
              <a:rPr lang="en-US" altLang="en-US" sz="1400" dirty="0" err="1">
                <a:latin typeface="Times New Roman" pitchFamily="18" charset="0"/>
              </a:rPr>
              <a:t>maxSum</a:t>
            </a:r>
            <a:r>
              <a:rPr lang="en-US" altLang="en-US" sz="1400" dirty="0">
                <a:latin typeface="Times New Roman" pitchFamily="18" charset="0"/>
              </a:rPr>
              <a:t> )</a:t>
            </a:r>
          </a:p>
          <a:p>
            <a:pPr eaLnBrk="1" hangingPunct="1">
              <a:buFontTx/>
              <a:buAutoNum type="arabicPeriod"/>
            </a:pPr>
            <a:r>
              <a:rPr lang="en-US" altLang="en-US" sz="1400" dirty="0">
                <a:latin typeface="Times New Roman" pitchFamily="18" charset="0"/>
              </a:rPr>
              <a:t>                </a:t>
            </a:r>
            <a:r>
              <a:rPr lang="en-US" altLang="en-US" sz="1400" dirty="0" err="1">
                <a:latin typeface="Times New Roman" pitchFamily="18" charset="0"/>
              </a:rPr>
              <a:t>maxSum</a:t>
            </a:r>
            <a:r>
              <a:rPr lang="en-US" altLang="en-US" sz="1400" dirty="0">
                <a:latin typeface="Times New Roman" pitchFamily="18" charset="0"/>
              </a:rPr>
              <a:t> = </a:t>
            </a:r>
            <a:r>
              <a:rPr lang="en-US" altLang="en-US" sz="1400" dirty="0" err="1">
                <a:latin typeface="Times New Roman" pitchFamily="18" charset="0"/>
              </a:rPr>
              <a:t>subSum</a:t>
            </a:r>
            <a:r>
              <a:rPr lang="en-US" altLang="en-US" sz="1400" dirty="0">
                <a:latin typeface="Times New Roman" pitchFamily="18" charset="0"/>
              </a:rPr>
              <a:t>;</a:t>
            </a:r>
          </a:p>
          <a:p>
            <a:pPr eaLnBrk="1" hangingPunct="1">
              <a:buFontTx/>
              <a:buAutoNum type="arabicPeriod"/>
            </a:pPr>
            <a:r>
              <a:rPr lang="en-US" altLang="en-US" sz="1400" dirty="0">
                <a:latin typeface="Times New Roman" pitchFamily="18" charset="0"/>
              </a:rPr>
              <a:t>        }</a:t>
            </a:r>
          </a:p>
          <a:p>
            <a:pPr eaLnBrk="1" hangingPunct="1">
              <a:buFontTx/>
              <a:buAutoNum type="arabicPeriod"/>
            </a:pPr>
            <a:r>
              <a:rPr lang="en-US" altLang="en-US" sz="1400" dirty="0">
                <a:latin typeface="Times New Roman" pitchFamily="18" charset="0"/>
              </a:rPr>
              <a:t>    }</a:t>
            </a:r>
          </a:p>
          <a:p>
            <a:pPr eaLnBrk="1" hangingPunct="1">
              <a:buFontTx/>
              <a:buAutoNum type="arabicPeriod"/>
            </a:pPr>
            <a:r>
              <a:rPr lang="en-US" altLang="en-US" sz="1400" dirty="0">
                <a:latin typeface="Times New Roman" pitchFamily="18" charset="0"/>
              </a:rPr>
              <a:t>	</a:t>
            </a:r>
          </a:p>
          <a:p>
            <a:pPr eaLnBrk="1" hangingPunct="1">
              <a:buFontTx/>
              <a:buAutoNum type="arabicPeriod"/>
            </a:pPr>
            <a:r>
              <a:rPr lang="en-US" altLang="en-US" sz="1400" dirty="0">
                <a:latin typeface="Times New Roman" pitchFamily="18" charset="0"/>
              </a:rPr>
              <a:t>    return </a:t>
            </a:r>
            <a:r>
              <a:rPr lang="en-US" altLang="en-US" sz="1400" dirty="0" err="1">
                <a:latin typeface="Times New Roman" pitchFamily="18" charset="0"/>
              </a:rPr>
              <a:t>maxSum</a:t>
            </a:r>
            <a:r>
              <a:rPr lang="en-US" altLang="en-US" sz="1400" dirty="0">
                <a:latin typeface="Times New Roman" pitchFamily="18" charset="0"/>
              </a:rPr>
              <a:t>;</a:t>
            </a:r>
          </a:p>
          <a:p>
            <a:pPr eaLnBrk="1" hangingPunct="1">
              <a:buFontTx/>
              <a:buAutoNum type="arabicPeriod"/>
            </a:pPr>
            <a:r>
              <a:rPr lang="en-US" altLang="en-US" sz="1400" dirty="0">
                <a:latin typeface="Times New Roman" pitchFamily="18" charset="0"/>
              </a:rPr>
              <a:t>}</a:t>
            </a:r>
            <a:endParaRPr lang="zh-CN" altLang="en-US" sz="1400" dirty="0">
              <a:latin typeface="Times New Roman" pitchFamily="18" charset="0"/>
            </a:endParaRPr>
          </a:p>
        </p:txBody>
      </p:sp>
      <p:graphicFrame>
        <p:nvGraphicFramePr>
          <p:cNvPr id="4" name="表格 3"/>
          <p:cNvGraphicFramePr>
            <a:graphicFrameLocks noGrp="1"/>
          </p:cNvGraphicFramePr>
          <p:nvPr>
            <p:extLst/>
          </p:nvPr>
        </p:nvGraphicFramePr>
        <p:xfrm>
          <a:off x="4932040" y="2123524"/>
          <a:ext cx="3476190" cy="365760"/>
        </p:xfrm>
        <a:graphic>
          <a:graphicData uri="http://schemas.openxmlformats.org/drawingml/2006/table">
            <a:tbl>
              <a:tblPr firstRow="1" bandRow="1">
                <a:tableStyleId>{5C22544A-7EE6-4342-B048-85BDC9FD1C3A}</a:tableStyleId>
              </a:tblPr>
              <a:tblGrid>
                <a:gridCol w="347619">
                  <a:extLst>
                    <a:ext uri="{9D8B030D-6E8A-4147-A177-3AD203B41FA5}">
                      <a16:colId xmlns:a16="http://schemas.microsoft.com/office/drawing/2014/main" val="881802950"/>
                    </a:ext>
                  </a:extLst>
                </a:gridCol>
                <a:gridCol w="347619">
                  <a:extLst>
                    <a:ext uri="{9D8B030D-6E8A-4147-A177-3AD203B41FA5}">
                      <a16:colId xmlns:a16="http://schemas.microsoft.com/office/drawing/2014/main" val="942374073"/>
                    </a:ext>
                  </a:extLst>
                </a:gridCol>
                <a:gridCol w="347619">
                  <a:extLst>
                    <a:ext uri="{9D8B030D-6E8A-4147-A177-3AD203B41FA5}">
                      <a16:colId xmlns:a16="http://schemas.microsoft.com/office/drawing/2014/main" val="2445558115"/>
                    </a:ext>
                  </a:extLst>
                </a:gridCol>
                <a:gridCol w="347619">
                  <a:extLst>
                    <a:ext uri="{9D8B030D-6E8A-4147-A177-3AD203B41FA5}">
                      <a16:colId xmlns:a16="http://schemas.microsoft.com/office/drawing/2014/main" val="3684806159"/>
                    </a:ext>
                  </a:extLst>
                </a:gridCol>
                <a:gridCol w="347619">
                  <a:extLst>
                    <a:ext uri="{9D8B030D-6E8A-4147-A177-3AD203B41FA5}">
                      <a16:colId xmlns:a16="http://schemas.microsoft.com/office/drawing/2014/main" val="2416774194"/>
                    </a:ext>
                  </a:extLst>
                </a:gridCol>
                <a:gridCol w="347619">
                  <a:extLst>
                    <a:ext uri="{9D8B030D-6E8A-4147-A177-3AD203B41FA5}">
                      <a16:colId xmlns:a16="http://schemas.microsoft.com/office/drawing/2014/main" val="2007971916"/>
                    </a:ext>
                  </a:extLst>
                </a:gridCol>
                <a:gridCol w="347619">
                  <a:extLst>
                    <a:ext uri="{9D8B030D-6E8A-4147-A177-3AD203B41FA5}">
                      <a16:colId xmlns:a16="http://schemas.microsoft.com/office/drawing/2014/main" val="3793717711"/>
                    </a:ext>
                  </a:extLst>
                </a:gridCol>
                <a:gridCol w="347619">
                  <a:extLst>
                    <a:ext uri="{9D8B030D-6E8A-4147-A177-3AD203B41FA5}">
                      <a16:colId xmlns:a16="http://schemas.microsoft.com/office/drawing/2014/main" val="911388870"/>
                    </a:ext>
                  </a:extLst>
                </a:gridCol>
                <a:gridCol w="347619">
                  <a:extLst>
                    <a:ext uri="{9D8B030D-6E8A-4147-A177-3AD203B41FA5}">
                      <a16:colId xmlns:a16="http://schemas.microsoft.com/office/drawing/2014/main" val="1370382058"/>
                    </a:ext>
                  </a:extLst>
                </a:gridCol>
                <a:gridCol w="347619">
                  <a:extLst>
                    <a:ext uri="{9D8B030D-6E8A-4147-A177-3AD203B41FA5}">
                      <a16:colId xmlns:a16="http://schemas.microsoft.com/office/drawing/2014/main" val="994411111"/>
                    </a:ext>
                  </a:extLst>
                </a:gridCol>
              </a:tblGrid>
              <a:tr h="190649">
                <a:tc>
                  <a:txBody>
                    <a:bodyPr/>
                    <a:lstStyle/>
                    <a:p>
                      <a:r>
                        <a:rPr lang="en-US" altLang="zh-CN" dirty="0"/>
                        <a:t>…</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r>
                        <a:rPr lang="en-US" altLang="zh-CN" sz="1200" dirty="0"/>
                        <a:t>A</a:t>
                      </a:r>
                      <a:r>
                        <a:rPr lang="en-US" altLang="zh-CN" sz="1200" baseline="-25000" dirty="0"/>
                        <a:t>i</a:t>
                      </a:r>
                      <a:endParaRPr lang="zh-CN" altLang="en-US" sz="1200" baseline="-25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err="1">
                          <a:ln>
                            <a:noFill/>
                          </a:ln>
                          <a:solidFill>
                            <a:prstClr val="white"/>
                          </a:solidFill>
                          <a:effectLst/>
                          <a:uLnTx/>
                          <a:uFillTx/>
                          <a:latin typeface="+mn-lt"/>
                          <a:ea typeface="+mn-ea"/>
                          <a:cs typeface="+mn-cs"/>
                        </a:rPr>
                        <a:t>A</a:t>
                      </a:r>
                      <a:r>
                        <a:rPr kumimoji="0" lang="en-US" altLang="zh-CN" sz="1200" b="1" i="0" u="none" strike="noStrike" kern="1200" cap="none" spc="0" normalizeH="0" baseline="-25000" noProof="0" dirty="0" err="1">
                          <a:ln>
                            <a:noFill/>
                          </a:ln>
                          <a:solidFill>
                            <a:prstClr val="white"/>
                          </a:solidFill>
                          <a:effectLst/>
                          <a:uLnTx/>
                          <a:uFillTx/>
                          <a:latin typeface="+mn-lt"/>
                          <a:ea typeface="+mn-ea"/>
                          <a:cs typeface="+mn-cs"/>
                        </a:rPr>
                        <a:t>j</a:t>
                      </a:r>
                      <a:endParaRPr kumimoji="0" lang="zh-CN" altLang="en-US" sz="1200" b="1" i="0" u="none" strike="noStrike" kern="1200" cap="none" spc="0" normalizeH="0" baseline="-25000" noProof="0" dirty="0">
                        <a:ln>
                          <a:noFill/>
                        </a:ln>
                        <a:solidFill>
                          <a:prstClr val="white"/>
                        </a:solidFill>
                        <a:effectLst/>
                        <a:uLnTx/>
                        <a:uFillTx/>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r>
                        <a:rPr lang="en-US" altLang="zh-CN" dirty="0"/>
                        <a:t>…</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144515768"/>
                  </a:ext>
                </a:extLst>
              </a:tr>
            </a:tbl>
          </a:graphicData>
        </a:graphic>
      </p:graphicFrame>
      <p:sp>
        <p:nvSpPr>
          <p:cNvPr id="5" name="左大括号 4"/>
          <p:cNvSpPr/>
          <p:nvPr/>
        </p:nvSpPr>
        <p:spPr>
          <a:xfrm rot="5400000" flipH="1">
            <a:off x="6525383" y="1428789"/>
            <a:ext cx="223350" cy="2494620"/>
          </a:xfrm>
          <a:prstGeom prst="leftBrace">
            <a:avLst/>
          </a:prstGeom>
          <a:ln w="19050">
            <a:solidFill>
              <a:srgbClr val="1F7BE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左大括号 6"/>
          <p:cNvSpPr/>
          <p:nvPr/>
        </p:nvSpPr>
        <p:spPr>
          <a:xfrm rot="16200000" flipH="1">
            <a:off x="6309359" y="932059"/>
            <a:ext cx="223350" cy="2062572"/>
          </a:xfrm>
          <a:prstGeom prst="leftBrace">
            <a:avLst/>
          </a:prstGeom>
          <a:ln w="19050">
            <a:solidFill>
              <a:srgbClr val="1F7BE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 name="矩形 1"/>
          <p:cNvSpPr/>
          <p:nvPr/>
        </p:nvSpPr>
        <p:spPr>
          <a:xfrm>
            <a:off x="7776355" y="1851669"/>
            <a:ext cx="396045" cy="2483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charset="0"/>
                <a:ea typeface="Times New Roman" charset="0"/>
                <a:cs typeface="Times New Roman" charset="0"/>
              </a:rPr>
              <a:t>a[j]</a:t>
            </a:r>
            <a:endParaRPr lang="zh-CN" altLang="en-US" sz="1200" dirty="0">
              <a:solidFill>
                <a:schemeClr val="tx1"/>
              </a:solidFill>
              <a:latin typeface="Times New Roman" charset="0"/>
              <a:ea typeface="Times New Roman" charset="0"/>
              <a:cs typeface="Times New Roman" charset="0"/>
            </a:endParaRPr>
          </a:p>
        </p:txBody>
      </p:sp>
      <p:sp>
        <p:nvSpPr>
          <p:cNvPr id="3" name="加号 2"/>
          <p:cNvSpPr/>
          <p:nvPr/>
        </p:nvSpPr>
        <p:spPr>
          <a:xfrm>
            <a:off x="7470322" y="1851670"/>
            <a:ext cx="288032" cy="24836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047374" y="1574670"/>
            <a:ext cx="747320" cy="276999"/>
          </a:xfrm>
          <a:prstGeom prst="rect">
            <a:avLst/>
          </a:prstGeom>
          <a:noFill/>
        </p:spPr>
        <p:txBody>
          <a:bodyPr wrap="none" rtlCol="0">
            <a:spAutoFit/>
          </a:bodyPr>
          <a:lstStyle/>
          <a:p>
            <a:r>
              <a:rPr lang="en-US" altLang="zh-CN" sz="1200" dirty="0" err="1"/>
              <a:t>subSum</a:t>
            </a:r>
            <a:endParaRPr lang="zh-CN" altLang="en-US" sz="1200" dirty="0"/>
          </a:p>
        </p:txBody>
      </p:sp>
      <p:sp>
        <p:nvSpPr>
          <p:cNvPr id="11" name="文本框 10"/>
          <p:cNvSpPr txBox="1"/>
          <p:nvPr/>
        </p:nvSpPr>
        <p:spPr>
          <a:xfrm>
            <a:off x="6263398" y="2781558"/>
            <a:ext cx="747320" cy="276999"/>
          </a:xfrm>
          <a:prstGeom prst="rect">
            <a:avLst/>
          </a:prstGeom>
          <a:noFill/>
        </p:spPr>
        <p:txBody>
          <a:bodyPr wrap="none" rtlCol="0">
            <a:spAutoFit/>
          </a:bodyPr>
          <a:lstStyle/>
          <a:p>
            <a:r>
              <a:rPr lang="en-US" altLang="zh-CN" sz="1200" dirty="0" err="1"/>
              <a:t>subSum</a:t>
            </a:r>
            <a:endParaRPr lang="zh-CN" altLang="en-US" sz="1200" dirty="0"/>
          </a:p>
        </p:txBody>
      </p:sp>
    </p:spTree>
    <p:extLst>
      <p:ext uri="{BB962C8B-B14F-4D97-AF65-F5344CB8AC3E}">
        <p14:creationId xmlns:p14="http://schemas.microsoft.com/office/powerpoint/2010/main" val="1417980024"/>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heme/theme1.xml><?xml version="1.0" encoding="utf-8"?>
<a:theme xmlns:a="http://schemas.openxmlformats.org/drawingml/2006/main" name="1_默认设计模板">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3159</TotalTime>
  <Words>3265</Words>
  <Application>Microsoft Office PowerPoint</Application>
  <PresentationFormat>全屏显示(16:9)</PresentationFormat>
  <Paragraphs>357</Paragraphs>
  <Slides>30</Slides>
  <Notes>9</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30</vt:i4>
      </vt:variant>
    </vt:vector>
  </HeadingPairs>
  <TitlesOfParts>
    <vt:vector size="42" baseType="lpstr">
      <vt:lpstr>SimHei</vt:lpstr>
      <vt:lpstr>SimHei</vt:lpstr>
      <vt:lpstr>楷体</vt:lpstr>
      <vt:lpstr>宋体</vt:lpstr>
      <vt:lpstr>微软雅黑</vt:lpstr>
      <vt:lpstr>arial</vt:lpstr>
      <vt:lpstr>arial</vt:lpstr>
      <vt:lpstr>Calibri</vt:lpstr>
      <vt:lpstr>Cambria Math</vt:lpstr>
      <vt:lpstr>Times New Roman</vt:lpstr>
      <vt:lpstr>Wingdings</vt:lpstr>
      <vt:lpstr>1_默认设计模板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问题求解周期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作业</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webuser</cp:lastModifiedBy>
  <cp:revision>392</cp:revision>
  <dcterms:created xsi:type="dcterms:W3CDTF">1601-01-01T00:00:00Z</dcterms:created>
  <dcterms:modified xsi:type="dcterms:W3CDTF">2019-09-10T00:36:06Z</dcterms:modified>
</cp:coreProperties>
</file>